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4"/>
  </p:notesMasterIdLst>
  <p:sldIdLst>
    <p:sldId id="506" r:id="rId2"/>
    <p:sldId id="267" r:id="rId3"/>
    <p:sldId id="514" r:id="rId4"/>
    <p:sldId id="394" r:id="rId5"/>
    <p:sldId id="266" r:id="rId6"/>
    <p:sldId id="262" r:id="rId7"/>
    <p:sldId id="421" r:id="rId8"/>
    <p:sldId id="263" r:id="rId9"/>
    <p:sldId id="440" r:id="rId10"/>
    <p:sldId id="261" r:id="rId11"/>
    <p:sldId id="260" r:id="rId12"/>
    <p:sldId id="264" r:id="rId13"/>
    <p:sldId id="268" r:id="rId14"/>
    <p:sldId id="272" r:id="rId15"/>
    <p:sldId id="273" r:id="rId16"/>
    <p:sldId id="269" r:id="rId17"/>
    <p:sldId id="270" r:id="rId18"/>
    <p:sldId id="515" r:id="rId19"/>
    <p:sldId id="516" r:id="rId20"/>
    <p:sldId id="271" r:id="rId21"/>
    <p:sldId id="274" r:id="rId22"/>
    <p:sldId id="276" r:id="rId23"/>
    <p:sldId id="275" r:id="rId24"/>
    <p:sldId id="418" r:id="rId25"/>
    <p:sldId id="441" r:id="rId26"/>
    <p:sldId id="517" r:id="rId27"/>
    <p:sldId id="519" r:id="rId28"/>
    <p:sldId id="497" r:id="rId29"/>
    <p:sldId id="518" r:id="rId30"/>
    <p:sldId id="277" r:id="rId31"/>
    <p:sldId id="278" r:id="rId32"/>
    <p:sldId id="279" r:id="rId33"/>
    <p:sldId id="280" r:id="rId34"/>
    <p:sldId id="281" r:id="rId35"/>
    <p:sldId id="450" r:id="rId36"/>
    <p:sldId id="283" r:id="rId37"/>
    <p:sldId id="284" r:id="rId38"/>
    <p:sldId id="285" r:id="rId39"/>
    <p:sldId id="286" r:id="rId40"/>
    <p:sldId id="282" r:id="rId41"/>
    <p:sldId id="287" r:id="rId42"/>
    <p:sldId id="410" r:id="rId43"/>
    <p:sldId id="288" r:id="rId44"/>
    <p:sldId id="289" r:id="rId45"/>
    <p:sldId id="290" r:id="rId46"/>
    <p:sldId id="449" r:id="rId47"/>
    <p:sldId id="291" r:id="rId48"/>
    <p:sldId id="292" r:id="rId49"/>
    <p:sldId id="293" r:id="rId50"/>
    <p:sldId id="294" r:id="rId51"/>
    <p:sldId id="435" r:id="rId52"/>
    <p:sldId id="405" r:id="rId53"/>
    <p:sldId id="296" r:id="rId54"/>
    <p:sldId id="452" r:id="rId55"/>
    <p:sldId id="295" r:id="rId56"/>
    <p:sldId id="474" r:id="rId57"/>
    <p:sldId id="445" r:id="rId58"/>
    <p:sldId id="402" r:id="rId59"/>
    <p:sldId id="299" r:id="rId60"/>
    <p:sldId id="442" r:id="rId61"/>
    <p:sldId id="407" r:id="rId62"/>
    <p:sldId id="451" r:id="rId63"/>
    <p:sldId id="404" r:id="rId64"/>
    <p:sldId id="406" r:id="rId65"/>
    <p:sldId id="408" r:id="rId66"/>
    <p:sldId id="301" r:id="rId67"/>
    <p:sldId id="415" r:id="rId68"/>
    <p:sldId id="428" r:id="rId69"/>
    <p:sldId id="403" r:id="rId70"/>
    <p:sldId id="436" r:id="rId71"/>
    <p:sldId id="437" r:id="rId72"/>
    <p:sldId id="417" r:id="rId73"/>
    <p:sldId id="401" r:id="rId74"/>
    <p:sldId id="447" r:id="rId75"/>
    <p:sldId id="306" r:id="rId76"/>
    <p:sldId id="307" r:id="rId77"/>
    <p:sldId id="308" r:id="rId78"/>
    <p:sldId id="309" r:id="rId79"/>
    <p:sldId id="310" r:id="rId80"/>
    <p:sldId id="311" r:id="rId81"/>
    <p:sldId id="312" r:id="rId82"/>
    <p:sldId id="511" r:id="rId83"/>
    <p:sldId id="313" r:id="rId84"/>
    <p:sldId id="314" r:id="rId85"/>
    <p:sldId id="443" r:id="rId86"/>
    <p:sldId id="431" r:id="rId87"/>
    <p:sldId id="444" r:id="rId88"/>
    <p:sldId id="322" r:id="rId89"/>
    <p:sldId id="409" r:id="rId90"/>
    <p:sldId id="510" r:id="rId91"/>
    <p:sldId id="323" r:id="rId92"/>
    <p:sldId id="324" r:id="rId93"/>
    <p:sldId id="325" r:id="rId94"/>
    <p:sldId id="508" r:id="rId95"/>
    <p:sldId id="416" r:id="rId96"/>
    <p:sldId id="433" r:id="rId97"/>
    <p:sldId id="512" r:id="rId98"/>
    <p:sldId id="434" r:id="rId99"/>
    <p:sldId id="505" r:id="rId100"/>
    <p:sldId id="413" r:id="rId101"/>
    <p:sldId id="326" r:id="rId102"/>
    <p:sldId id="327" r:id="rId103"/>
    <p:sldId id="328" r:id="rId104"/>
    <p:sldId id="414" r:id="rId105"/>
    <p:sldId id="448" r:id="rId106"/>
    <p:sldId id="329" r:id="rId107"/>
    <p:sldId id="330" r:id="rId108"/>
    <p:sldId id="331" r:id="rId109"/>
    <p:sldId id="332" r:id="rId110"/>
    <p:sldId id="333" r:id="rId111"/>
    <p:sldId id="453" r:id="rId112"/>
    <p:sldId id="334" r:id="rId113"/>
    <p:sldId id="468" r:id="rId114"/>
    <p:sldId id="469" r:id="rId115"/>
    <p:sldId id="470" r:id="rId116"/>
    <p:sldId id="501" r:id="rId117"/>
    <p:sldId id="465" r:id="rId118"/>
    <p:sldId id="475" r:id="rId119"/>
    <p:sldId id="337" r:id="rId120"/>
    <p:sldId id="340" r:id="rId121"/>
    <p:sldId id="339" r:id="rId122"/>
    <p:sldId id="341" r:id="rId123"/>
    <p:sldId id="342" r:id="rId124"/>
    <p:sldId id="513" r:id="rId125"/>
    <p:sldId id="352" r:id="rId126"/>
    <p:sldId id="446" r:id="rId127"/>
    <p:sldId id="354" r:id="rId128"/>
    <p:sldId id="503" r:id="rId129"/>
    <p:sldId id="355" r:id="rId130"/>
    <p:sldId id="498" r:id="rId131"/>
    <p:sldId id="499" r:id="rId132"/>
    <p:sldId id="356" r:id="rId133"/>
    <p:sldId id="422" r:id="rId134"/>
    <p:sldId id="360" r:id="rId135"/>
    <p:sldId id="361" r:id="rId136"/>
    <p:sldId id="399" r:id="rId137"/>
    <p:sldId id="362" r:id="rId138"/>
    <p:sldId id="419" r:id="rId139"/>
    <p:sldId id="368" r:id="rId140"/>
    <p:sldId id="363" r:id="rId141"/>
    <p:sldId id="411" r:id="rId142"/>
    <p:sldId id="454" r:id="rId143"/>
    <p:sldId id="365" r:id="rId144"/>
    <p:sldId id="495" r:id="rId145"/>
    <p:sldId id="366" r:id="rId146"/>
    <p:sldId id="509" r:id="rId147"/>
    <p:sldId id="367" r:id="rId148"/>
    <p:sldId id="466" r:id="rId149"/>
    <p:sldId id="369" r:id="rId150"/>
    <p:sldId id="370" r:id="rId151"/>
    <p:sldId id="371" r:id="rId152"/>
    <p:sldId id="372" r:id="rId153"/>
    <p:sldId id="373" r:id="rId154"/>
    <p:sldId id="374" r:id="rId155"/>
    <p:sldId id="375" r:id="rId156"/>
    <p:sldId id="376" r:id="rId157"/>
    <p:sldId id="429" r:id="rId158"/>
    <p:sldId id="455" r:id="rId159"/>
    <p:sldId id="496" r:id="rId160"/>
    <p:sldId id="377" r:id="rId161"/>
    <p:sldId id="378" r:id="rId162"/>
    <p:sldId id="379" r:id="rId163"/>
    <p:sldId id="500" r:id="rId164"/>
    <p:sldId id="393" r:id="rId165"/>
    <p:sldId id="467" r:id="rId166"/>
    <p:sldId id="400" r:id="rId167"/>
    <p:sldId id="504" r:id="rId168"/>
    <p:sldId id="380" r:id="rId169"/>
    <p:sldId id="502" r:id="rId170"/>
    <p:sldId id="382" r:id="rId171"/>
    <p:sldId id="383" r:id="rId172"/>
    <p:sldId id="384" r:id="rId173"/>
    <p:sldId id="385" r:id="rId174"/>
    <p:sldId id="386" r:id="rId175"/>
    <p:sldId id="387" r:id="rId176"/>
    <p:sldId id="388" r:id="rId177"/>
    <p:sldId id="389" r:id="rId178"/>
    <p:sldId id="390" r:id="rId179"/>
    <p:sldId id="391" r:id="rId180"/>
    <p:sldId id="392" r:id="rId181"/>
    <p:sldId id="430" r:id="rId182"/>
    <p:sldId id="471" r:id="rId183"/>
    <p:sldId id="472" r:id="rId184"/>
    <p:sldId id="476" r:id="rId185"/>
    <p:sldId id="477" r:id="rId186"/>
    <p:sldId id="478" r:id="rId187"/>
    <p:sldId id="479" r:id="rId188"/>
    <p:sldId id="480" r:id="rId189"/>
    <p:sldId id="481" r:id="rId190"/>
    <p:sldId id="482" r:id="rId191"/>
    <p:sldId id="483" r:id="rId192"/>
    <p:sldId id="484" r:id="rId193"/>
    <p:sldId id="485" r:id="rId194"/>
    <p:sldId id="486" r:id="rId195"/>
    <p:sldId id="487" r:id="rId196"/>
    <p:sldId id="488" r:id="rId197"/>
    <p:sldId id="489" r:id="rId198"/>
    <p:sldId id="490" r:id="rId199"/>
    <p:sldId id="491" r:id="rId200"/>
    <p:sldId id="492" r:id="rId201"/>
    <p:sldId id="493" r:id="rId202"/>
    <p:sldId id="494" r:id="rId2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000" autoAdjust="0"/>
  </p:normalViewPr>
  <p:slideViewPr>
    <p:cSldViewPr snapToGrid="0">
      <p:cViewPr varScale="1">
        <p:scale>
          <a:sx n="107" d="100"/>
          <a:sy n="107" d="100"/>
        </p:scale>
        <p:origin x="14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viewProps" Target="viewProps.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8EC8B-BD73-48F0-A0AF-AD8CD0C98E1E}" type="datetimeFigureOut">
              <a:rPr lang="en-US" smtClean="0"/>
              <a:t>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C1D6A-42E6-43AA-A3F9-9DFA8E407323}" type="slidenum">
              <a:rPr lang="en-US" smtClean="0"/>
              <a:t>‹#›</a:t>
            </a:fld>
            <a:endParaRPr lang="en-US"/>
          </a:p>
        </p:txBody>
      </p:sp>
    </p:spTree>
    <p:extLst>
      <p:ext uri="{BB962C8B-B14F-4D97-AF65-F5344CB8AC3E}">
        <p14:creationId xmlns:p14="http://schemas.microsoft.com/office/powerpoint/2010/main" val="171077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US" dirty="0">
                <a:solidFill>
                  <a:schemeClr val="tx1"/>
                </a:solidFill>
              </a:rPr>
              <a:t>Hi Tim,</a:t>
            </a:r>
          </a:p>
          <a:p>
            <a:pPr>
              <a:defRPr/>
            </a:pPr>
            <a:r>
              <a:rPr lang="en-US" dirty="0">
                <a:solidFill>
                  <a:schemeClr val="tx1"/>
                </a:solidFill>
              </a:rPr>
              <a:t> </a:t>
            </a:r>
          </a:p>
          <a:p>
            <a:pPr>
              <a:defRPr/>
            </a:pPr>
            <a:r>
              <a:rPr lang="en-US" dirty="0">
                <a:solidFill>
                  <a:schemeClr val="tx1"/>
                </a:solidFill>
              </a:rPr>
              <a:t>Here's what </a:t>
            </a:r>
            <a:r>
              <a:rPr lang="en-US" dirty="0" err="1">
                <a:solidFill>
                  <a:schemeClr val="tx1"/>
                </a:solidFill>
              </a:rPr>
              <a:t>Im</a:t>
            </a:r>
            <a:r>
              <a:rPr lang="en-US" dirty="0">
                <a:solidFill>
                  <a:schemeClr val="tx1"/>
                </a:solidFill>
              </a:rPr>
              <a:t> thinking:  First slide, the 'bad and the ugly':</a:t>
            </a:r>
          </a:p>
          <a:p>
            <a:pPr>
              <a:defRPr/>
            </a:pPr>
            <a:r>
              <a:rPr lang="en-US" dirty="0">
                <a:solidFill>
                  <a:schemeClr val="tx1"/>
                </a:solidFill>
              </a:rPr>
              <a:t> </a:t>
            </a:r>
          </a:p>
          <a:p>
            <a:pPr>
              <a:defRPr/>
            </a:pPr>
            <a:r>
              <a:rPr lang="en-US" dirty="0">
                <a:solidFill>
                  <a:schemeClr val="tx1"/>
                </a:solidFill>
              </a:rPr>
              <a:t>WE ARE LIABLE.</a:t>
            </a:r>
          </a:p>
          <a:p>
            <a:pPr>
              <a:defRPr/>
            </a:pPr>
            <a:r>
              <a:rPr lang="en-US" dirty="0">
                <a:solidFill>
                  <a:schemeClr val="tx1"/>
                </a:solidFill>
              </a:rPr>
              <a:t>  Exposure to liability is the same whether we go out with friends, lead an OOPS trip, or are a professional guide.</a:t>
            </a:r>
          </a:p>
          <a:p>
            <a:pPr>
              <a:defRPr/>
            </a:pPr>
            <a:r>
              <a:rPr lang="en-US" dirty="0">
                <a:solidFill>
                  <a:schemeClr val="tx1"/>
                </a:solidFill>
              </a:rPr>
              <a:t> </a:t>
            </a:r>
          </a:p>
          <a:p>
            <a:pPr>
              <a:defRPr/>
            </a:pPr>
            <a:r>
              <a:rPr lang="en-US" dirty="0">
                <a:solidFill>
                  <a:schemeClr val="tx1"/>
                </a:solidFill>
              </a:rPr>
              <a:t>Next slide:  What is different?</a:t>
            </a:r>
          </a:p>
          <a:p>
            <a:pPr>
              <a:defRPr/>
            </a:pPr>
            <a:r>
              <a:rPr lang="en-US" dirty="0">
                <a:solidFill>
                  <a:schemeClr val="tx1"/>
                </a:solidFill>
              </a:rPr>
              <a:t>  </a:t>
            </a:r>
            <a:r>
              <a:rPr lang="en-US" dirty="0" err="1">
                <a:solidFill>
                  <a:schemeClr val="tx1"/>
                </a:solidFill>
              </a:rPr>
              <a:t>Whats</a:t>
            </a:r>
            <a:r>
              <a:rPr lang="en-US" dirty="0">
                <a:solidFill>
                  <a:schemeClr val="tx1"/>
                </a:solidFill>
              </a:rPr>
              <a:t> different is the PERCEPTION of liability.  Nobody wants to sue our friends, we have 'vested interest' in them.  So in a small club, or just a group of friends, no one carries insurance or puts much thought into the liability issue.</a:t>
            </a:r>
          </a:p>
          <a:p>
            <a:pPr>
              <a:defRPr/>
            </a:pPr>
            <a:r>
              <a:rPr lang="en-US" dirty="0">
                <a:solidFill>
                  <a:schemeClr val="tx1"/>
                </a:solidFill>
              </a:rPr>
              <a:t> </a:t>
            </a:r>
          </a:p>
          <a:p>
            <a:pPr>
              <a:defRPr/>
            </a:pPr>
            <a:r>
              <a:rPr lang="en-US" dirty="0">
                <a:solidFill>
                  <a:schemeClr val="tx1"/>
                </a:solidFill>
              </a:rPr>
              <a:t>At the other end of the spectrum is a paid guide, where the perception of liability is clear.</a:t>
            </a:r>
          </a:p>
          <a:p>
            <a:pPr>
              <a:defRPr/>
            </a:pPr>
            <a:r>
              <a:rPr lang="en-US" dirty="0">
                <a:solidFill>
                  <a:schemeClr val="tx1"/>
                </a:solidFill>
              </a:rPr>
              <a:t> </a:t>
            </a:r>
          </a:p>
          <a:p>
            <a:pPr>
              <a:defRPr/>
            </a:pPr>
            <a:r>
              <a:rPr lang="en-US" dirty="0">
                <a:solidFill>
                  <a:schemeClr val="tx1"/>
                </a:solidFill>
              </a:rPr>
              <a:t>Where does OOPS fall on this scale?  In club size?  In responsibility? ( a few minute discussion, hopeful result is that OOPS is somewhere in the middle).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 </a:t>
            </a:r>
          </a:p>
          <a:p>
            <a:pPr>
              <a:defRPr/>
            </a:pPr>
            <a:r>
              <a:rPr lang="en-US" dirty="0">
                <a:solidFill>
                  <a:schemeClr val="tx1"/>
                </a:solidFill>
              </a:rPr>
              <a:t>The standard of care:  </a:t>
            </a:r>
          </a:p>
          <a:p>
            <a:pPr>
              <a:defRPr/>
            </a:pPr>
            <a:r>
              <a:rPr lang="en-US" dirty="0">
                <a:solidFill>
                  <a:schemeClr val="tx1"/>
                </a:solidFill>
              </a:rPr>
              <a:t>Anybody remember that from the article?</a:t>
            </a:r>
          </a:p>
          <a:p>
            <a:pPr>
              <a:defRPr/>
            </a:pPr>
            <a:r>
              <a:rPr lang="en-US" dirty="0">
                <a:solidFill>
                  <a:schemeClr val="tx1"/>
                </a:solidFill>
              </a:rPr>
              <a:t>"to perform as a reasonable and prudent person with your level of training and experience would perform under similar circumstances'.</a:t>
            </a:r>
          </a:p>
          <a:p>
            <a:pPr>
              <a:defRPr/>
            </a:pPr>
            <a:r>
              <a:rPr lang="en-US" dirty="0">
                <a:solidFill>
                  <a:schemeClr val="tx1"/>
                </a:solidFill>
              </a:rPr>
              <a:t> </a:t>
            </a:r>
          </a:p>
          <a:p>
            <a:pPr>
              <a:defRPr/>
            </a:pPr>
            <a:r>
              <a:rPr lang="en-US" dirty="0">
                <a:solidFill>
                  <a:schemeClr val="tx1"/>
                </a:solidFill>
              </a:rPr>
              <a:t>In OOPS, we try to maintain a balance where the perception of liability is that each person is responsible for </a:t>
            </a:r>
            <a:r>
              <a:rPr lang="en-US" dirty="0" err="1">
                <a:solidFill>
                  <a:schemeClr val="tx1"/>
                </a:solidFill>
              </a:rPr>
              <a:t>thier</a:t>
            </a:r>
            <a:r>
              <a:rPr lang="en-US" dirty="0">
                <a:solidFill>
                  <a:schemeClr val="tx1"/>
                </a:solidFill>
              </a:rPr>
              <a:t> own safety, while at the same time taking some assurances that our Organizers will perform in a reasonable and prudent manner.</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What was the #1 thing in the article that we need to do to protect ourselves?  (Informed consent, or 'warn and inform')</a:t>
            </a:r>
          </a:p>
          <a:p>
            <a:pPr>
              <a:defRPr/>
            </a:pPr>
            <a:r>
              <a:rPr lang="en-US" dirty="0">
                <a:solidFill>
                  <a:schemeClr val="tx1"/>
                </a:solidFill>
              </a:rPr>
              <a:t>What systems does OOPS have in place for this?</a:t>
            </a:r>
          </a:p>
          <a:p>
            <a:pPr>
              <a:defRPr/>
            </a:pPr>
            <a:r>
              <a:rPr lang="en-US" dirty="0">
                <a:solidFill>
                  <a:schemeClr val="tx1"/>
                </a:solidFill>
              </a:rPr>
              <a:t> -the waiver, signed at every trip</a:t>
            </a:r>
          </a:p>
          <a:p>
            <a:pPr>
              <a:defRPr/>
            </a:pPr>
            <a:r>
              <a:rPr lang="en-US" dirty="0">
                <a:solidFill>
                  <a:schemeClr val="tx1"/>
                </a:solidFill>
              </a:rPr>
              <a:t>-the rating system</a:t>
            </a:r>
          </a:p>
          <a:p>
            <a:pPr>
              <a:defRPr/>
            </a:pPr>
            <a:r>
              <a:rPr lang="en-US" dirty="0">
                <a:solidFill>
                  <a:schemeClr val="tx1"/>
                </a:solidFill>
              </a:rPr>
              <a:t>-the pre-trip debrief</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Does that about cover it? </a:t>
            </a:r>
            <a:r>
              <a:rPr lang="en-US" dirty="0" err="1">
                <a:solidFill>
                  <a:schemeClr val="tx1"/>
                </a:solidFill>
              </a:rPr>
              <a:t>Thats</a:t>
            </a:r>
            <a:r>
              <a:rPr lang="en-US" dirty="0">
                <a:solidFill>
                  <a:schemeClr val="tx1"/>
                </a:solidFill>
              </a:rPr>
              <a:t> four slides, and I think total 20 minutes....   Also attached is the Cascade Head </a:t>
            </a:r>
            <a:r>
              <a:rPr lang="en-US" dirty="0" err="1">
                <a:solidFill>
                  <a:schemeClr val="tx1"/>
                </a:solidFill>
              </a:rPr>
              <a:t>pdf</a:t>
            </a:r>
            <a:r>
              <a:rPr lang="en-US" dirty="0">
                <a:solidFill>
                  <a:schemeClr val="tx1"/>
                </a:solidFill>
              </a:rPr>
              <a:t>...   -Don</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endParaRPr lang="en-US" dirty="0">
              <a:solidFill>
                <a:schemeClr val="tx1"/>
              </a:solidFill>
            </a:endParaRPr>
          </a:p>
          <a:p>
            <a:pPr>
              <a:defRPr/>
            </a:pPr>
            <a:endParaRPr lang="en-US" dirty="0"/>
          </a:p>
        </p:txBody>
      </p:sp>
    </p:spTree>
    <p:extLst>
      <p:ext uri="{BB962C8B-B14F-4D97-AF65-F5344CB8AC3E}">
        <p14:creationId xmlns:p14="http://schemas.microsoft.com/office/powerpoint/2010/main" val="3107987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457200" y="720725"/>
            <a:ext cx="6400800" cy="3600450"/>
          </a:xfrm>
        </p:spPr>
      </p:sp>
      <p:sp>
        <p:nvSpPr>
          <p:cNvPr id="11161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239028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b="1"/>
              <a:t>WEATHER</a:t>
            </a:r>
          </a:p>
          <a:p>
            <a:r>
              <a:rPr lang="en-US" altLang="en-US" b="1"/>
              <a:t>BIG PICTURE - SYNOPSIS</a:t>
            </a:r>
            <a:endParaRPr lang="en-US" altLang="en-US"/>
          </a:p>
          <a:p>
            <a:r>
              <a:rPr lang="en-US" altLang="en-US"/>
              <a:t>Improving</a:t>
            </a:r>
          </a:p>
          <a:p>
            <a:r>
              <a:rPr lang="en-US" altLang="en-US"/>
              <a:t>Worsening</a:t>
            </a:r>
            <a:endParaRPr lang="en-US" altLang="en-US" b="1"/>
          </a:p>
          <a:p>
            <a:r>
              <a:rPr lang="en-US" altLang="en-US" b="1"/>
              <a:t>WIND</a:t>
            </a:r>
            <a:endParaRPr lang="en-US" altLang="en-US"/>
          </a:p>
          <a:p>
            <a:r>
              <a:rPr lang="en-US" altLang="en-US"/>
              <a:t>Speed</a:t>
            </a:r>
          </a:p>
          <a:p>
            <a:r>
              <a:rPr lang="en-US" altLang="en-US"/>
              <a:t>Now / Later</a:t>
            </a:r>
          </a:p>
          <a:p>
            <a:r>
              <a:rPr lang="en-US" altLang="en-US"/>
              <a:t>Direction</a:t>
            </a:r>
          </a:p>
          <a:p>
            <a:r>
              <a:rPr lang="en-US" altLang="en-US"/>
              <a:t>Now / Later</a:t>
            </a:r>
          </a:p>
          <a:p>
            <a:r>
              <a:rPr lang="en-US" altLang="en-US"/>
              <a:t>On Shore</a:t>
            </a:r>
          </a:p>
          <a:p>
            <a:r>
              <a:rPr lang="en-US" altLang="en-US"/>
              <a:t>Off Shore</a:t>
            </a:r>
          </a:p>
          <a:p>
            <a:r>
              <a:rPr lang="en-US" altLang="en-US"/>
              <a:t>Relation to currents</a:t>
            </a:r>
            <a:endParaRPr lang="en-US" altLang="en-US" b="1"/>
          </a:p>
          <a:p>
            <a:r>
              <a:rPr lang="en-US" altLang="en-US" b="1"/>
              <a:t>RAIN / SUN</a:t>
            </a:r>
            <a:endParaRPr lang="en-US" altLang="en-US"/>
          </a:p>
          <a:p>
            <a:r>
              <a:rPr lang="en-US" altLang="en-US"/>
              <a:t>Temperature</a:t>
            </a:r>
          </a:p>
          <a:p>
            <a:r>
              <a:rPr lang="en-US" altLang="en-US"/>
              <a:t>Psychology</a:t>
            </a:r>
            <a:endParaRPr lang="en-US" altLang="en-US" b="1"/>
          </a:p>
          <a:p>
            <a:r>
              <a:rPr lang="en-US" altLang="en-US" b="1"/>
              <a:t>VISIBILITY</a:t>
            </a:r>
            <a:endParaRPr lang="en-US" altLang="en-US"/>
          </a:p>
          <a:p>
            <a:r>
              <a:rPr lang="en-US" altLang="en-US"/>
              <a:t>Fog</a:t>
            </a:r>
          </a:p>
          <a:p>
            <a:r>
              <a:rPr lang="en-US" altLang="en-US"/>
              <a:t>Night/Dusk</a:t>
            </a:r>
            <a:endParaRPr lang="en-US" altLang="en-US" b="1"/>
          </a:p>
          <a:p>
            <a:r>
              <a:rPr lang="en-US" altLang="en-US" b="1"/>
              <a:t>THUNDERSTORMS</a:t>
            </a:r>
          </a:p>
          <a:p>
            <a:r>
              <a:rPr lang="en-US" altLang="en-US" b="1"/>
              <a:t>OTHER HAZARDS</a:t>
            </a:r>
          </a:p>
          <a:p>
            <a:r>
              <a:rPr lang="en-US" altLang="en-US" b="1"/>
              <a:t>LAND</a:t>
            </a:r>
          </a:p>
          <a:p>
            <a:r>
              <a:rPr lang="en-US" altLang="en-US" b="1"/>
              <a:t>LANDSCAPE</a:t>
            </a:r>
            <a:endParaRPr lang="en-US" altLang="en-US"/>
          </a:p>
          <a:p>
            <a:r>
              <a:rPr lang="en-US" altLang="en-US"/>
              <a:t>Terrain</a:t>
            </a:r>
          </a:p>
          <a:p>
            <a:r>
              <a:rPr lang="en-US" altLang="en-US"/>
              <a:t>Remoteness</a:t>
            </a:r>
            <a:endParaRPr lang="en-US" altLang="en-US" b="1"/>
          </a:p>
          <a:p>
            <a:r>
              <a:rPr lang="en-US" altLang="en-US" b="1"/>
              <a:t>OUTS</a:t>
            </a:r>
            <a:endParaRPr lang="en-US" altLang="en-US"/>
          </a:p>
          <a:p>
            <a:r>
              <a:rPr lang="en-US" altLang="en-US"/>
              <a:t>Roads</a:t>
            </a:r>
          </a:p>
          <a:p>
            <a:r>
              <a:rPr lang="en-US" altLang="en-US"/>
              <a:t>Help?</a:t>
            </a:r>
            <a:endParaRPr lang="en-US" altLang="en-US" b="1"/>
          </a:p>
          <a:p>
            <a:r>
              <a:rPr lang="en-US" altLang="en-US" b="1"/>
              <a:t>LANDINGS</a:t>
            </a:r>
            <a:endParaRPr lang="en-US" altLang="en-US"/>
          </a:p>
          <a:p>
            <a:r>
              <a:rPr lang="en-US" altLang="en-US"/>
              <a:t>Swell</a:t>
            </a:r>
          </a:p>
          <a:p>
            <a:r>
              <a:rPr lang="en-US" altLang="en-US"/>
              <a:t>Beach Type</a:t>
            </a:r>
          </a:p>
          <a:p>
            <a:r>
              <a:rPr lang="en-US" altLang="en-US"/>
              <a:t>Tide</a:t>
            </a:r>
            <a:endParaRPr lang="en-US" altLang="en-US" b="1"/>
          </a:p>
          <a:p>
            <a:r>
              <a:rPr lang="en-US" altLang="en-US" b="1"/>
              <a:t>WILDLIFE</a:t>
            </a:r>
          </a:p>
          <a:p>
            <a:r>
              <a:rPr lang="en-US" altLang="en-US" b="1"/>
              <a:t>OTHER HAZARDS</a:t>
            </a:r>
          </a:p>
          <a:p>
            <a:r>
              <a:rPr lang="en-US" altLang="en-US" b="1"/>
              <a:t>OTHER FACTORS</a:t>
            </a:r>
          </a:p>
          <a:p>
            <a:r>
              <a:rPr lang="en-US" altLang="en-US" b="1"/>
              <a:t>Sunset / Sunrise Time</a:t>
            </a:r>
          </a:p>
          <a:p>
            <a:r>
              <a:rPr lang="en-US" altLang="en-US" b="1"/>
              <a:t>WATER</a:t>
            </a:r>
          </a:p>
          <a:p>
            <a:r>
              <a:rPr lang="en-US" altLang="en-US" b="1"/>
              <a:t>SWELL</a:t>
            </a:r>
            <a:endParaRPr lang="en-US" altLang="en-US"/>
          </a:p>
          <a:p>
            <a:r>
              <a:rPr lang="en-US" altLang="en-US"/>
              <a:t>Size</a:t>
            </a:r>
          </a:p>
          <a:p>
            <a:r>
              <a:rPr lang="en-US" altLang="en-US"/>
              <a:t>Period</a:t>
            </a:r>
          </a:p>
          <a:p>
            <a:r>
              <a:rPr lang="en-US" altLang="en-US"/>
              <a:t>Direction</a:t>
            </a:r>
            <a:endParaRPr lang="en-US" altLang="en-US" b="1"/>
          </a:p>
          <a:p>
            <a:r>
              <a:rPr lang="en-US" altLang="en-US" b="1"/>
              <a:t>WIND WAVES</a:t>
            </a:r>
            <a:endParaRPr lang="en-US" altLang="en-US"/>
          </a:p>
          <a:p>
            <a:r>
              <a:rPr lang="en-US" altLang="en-US"/>
              <a:t>On Shore</a:t>
            </a:r>
          </a:p>
          <a:p>
            <a:r>
              <a:rPr lang="en-US" altLang="en-US"/>
              <a:t>Off Shore</a:t>
            </a:r>
          </a:p>
          <a:p>
            <a:r>
              <a:rPr lang="en-US" altLang="en-US"/>
              <a:t>In relation to Currents</a:t>
            </a:r>
            <a:endParaRPr lang="en-US" altLang="en-US" b="1"/>
          </a:p>
          <a:p>
            <a:r>
              <a:rPr lang="en-US" altLang="en-US" b="1"/>
              <a:t>TIDES</a:t>
            </a:r>
            <a:endParaRPr lang="en-US" altLang="en-US"/>
          </a:p>
          <a:p>
            <a:r>
              <a:rPr lang="en-US" altLang="en-US"/>
              <a:t>High</a:t>
            </a:r>
          </a:p>
          <a:p>
            <a:r>
              <a:rPr lang="en-US" altLang="en-US"/>
              <a:t>Low</a:t>
            </a:r>
          </a:p>
          <a:p>
            <a:r>
              <a:rPr lang="en-US" altLang="en-US"/>
              <a:t>Range</a:t>
            </a:r>
          </a:p>
          <a:p>
            <a:r>
              <a:rPr lang="en-US" altLang="en-US"/>
              <a:t>Relation to off shore boomers</a:t>
            </a:r>
          </a:p>
          <a:p>
            <a:r>
              <a:rPr lang="en-US" altLang="en-US"/>
              <a:t>Relation to on shore break</a:t>
            </a:r>
            <a:endParaRPr lang="en-US" altLang="en-US" b="1"/>
          </a:p>
          <a:p>
            <a:r>
              <a:rPr lang="en-US" altLang="en-US" b="1"/>
              <a:t>CURRENTS</a:t>
            </a:r>
            <a:endParaRPr lang="en-US" altLang="en-US"/>
          </a:p>
          <a:p>
            <a:r>
              <a:rPr lang="en-US" altLang="en-US"/>
              <a:t>Speed</a:t>
            </a:r>
          </a:p>
          <a:p>
            <a:r>
              <a:rPr lang="en-US" altLang="en-US"/>
              <a:t>Direction</a:t>
            </a:r>
          </a:p>
          <a:p>
            <a:r>
              <a:rPr lang="en-US" altLang="en-US"/>
              <a:t>Relation to wind waves</a:t>
            </a:r>
          </a:p>
          <a:p>
            <a:r>
              <a:rPr lang="en-US" altLang="en-US"/>
              <a:t>Relation to Swell</a:t>
            </a:r>
          </a:p>
          <a:p>
            <a:r>
              <a:rPr lang="en-US" altLang="en-US"/>
              <a:t>Relation to Races and Over falls</a:t>
            </a:r>
            <a:endParaRPr lang="en-US" altLang="en-US" b="1"/>
          </a:p>
          <a:p>
            <a:r>
              <a:rPr lang="en-US" altLang="en-US" b="1"/>
              <a:t>BOAT TRAFFIC AND SHIPPING</a:t>
            </a:r>
          </a:p>
          <a:p>
            <a:r>
              <a:rPr lang="en-US" altLang="en-US" b="1"/>
              <a:t>OTHER HAZARDS</a:t>
            </a:r>
          </a:p>
          <a:p>
            <a:r>
              <a:rPr lang="en-US" altLang="en-US" b="1"/>
              <a:t>GROUPS</a:t>
            </a:r>
          </a:p>
          <a:p>
            <a:r>
              <a:rPr lang="en-US" altLang="en-US" b="1"/>
              <a:t>LEADER/S (Know your limits – 5 Star assessment)</a:t>
            </a:r>
            <a:endParaRPr lang="en-US" altLang="en-US"/>
          </a:p>
          <a:p>
            <a:r>
              <a:rPr lang="en-US" altLang="en-US"/>
              <a:t>Walk in Park?</a:t>
            </a:r>
          </a:p>
          <a:p>
            <a:r>
              <a:rPr lang="en-US" altLang="en-US"/>
              <a:t>Can you pick up the pieces and or pull the group out?</a:t>
            </a:r>
            <a:endParaRPr lang="en-US" altLang="en-US" b="1"/>
          </a:p>
          <a:p>
            <a:r>
              <a:rPr lang="en-US" altLang="en-US" b="1"/>
              <a:t>BEHAVIOUR OF INDIVIDUALS IN FORECAST CONDITIONS</a:t>
            </a:r>
          </a:p>
          <a:p>
            <a:r>
              <a:rPr lang="en-US" altLang="en-US" b="1"/>
              <a:t>STRENGTH</a:t>
            </a:r>
            <a:endParaRPr lang="en-US" altLang="en-US"/>
          </a:p>
          <a:p>
            <a:r>
              <a:rPr lang="en-US" altLang="en-US"/>
              <a:t>Physical</a:t>
            </a:r>
          </a:p>
          <a:p>
            <a:r>
              <a:rPr lang="en-US" altLang="en-US"/>
              <a:t>Mental</a:t>
            </a:r>
          </a:p>
          <a:p>
            <a:r>
              <a:rPr lang="en-US" altLang="en-US"/>
              <a:t>Skills</a:t>
            </a:r>
            <a:endParaRPr lang="en-US" altLang="en-US" b="1"/>
          </a:p>
          <a:p>
            <a:r>
              <a:rPr lang="en-US" altLang="en-US" b="1"/>
              <a:t>PERSONAL EQUIPMENT OF GROUP</a:t>
            </a:r>
            <a:endParaRPr lang="en-US" altLang="en-US"/>
          </a:p>
          <a:p>
            <a:r>
              <a:rPr lang="en-US" altLang="en-US"/>
              <a:t>Body</a:t>
            </a:r>
          </a:p>
          <a:p>
            <a:r>
              <a:rPr lang="en-US" altLang="en-US"/>
              <a:t>Boat</a:t>
            </a:r>
          </a:p>
          <a:p>
            <a:r>
              <a:rPr lang="en-US" altLang="en-US"/>
              <a:t>Safety</a:t>
            </a:r>
          </a:p>
          <a:p>
            <a:r>
              <a:rPr lang="en-US" altLang="en-US"/>
              <a:t>Visibility</a:t>
            </a:r>
            <a:endParaRPr lang="en-US" altLang="en-US" b="1"/>
          </a:p>
          <a:p>
            <a:r>
              <a:rPr lang="en-US" altLang="en-US" b="1"/>
              <a:t>HEALTH CONCERNS</a:t>
            </a:r>
          </a:p>
        </p:txBody>
      </p:sp>
    </p:spTree>
    <p:extLst>
      <p:ext uri="{BB962C8B-B14F-4D97-AF65-F5344CB8AC3E}">
        <p14:creationId xmlns:p14="http://schemas.microsoft.com/office/powerpoint/2010/main" val="937436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E5AA2C-7F6B-4FA2-B946-6CC5091803AE}" type="slidenum">
              <a:rPr lang="en-US" smtClean="0"/>
              <a:t>91</a:t>
            </a:fld>
            <a:endParaRPr lang="en-US"/>
          </a:p>
        </p:txBody>
      </p:sp>
    </p:spTree>
    <p:extLst>
      <p:ext uri="{BB962C8B-B14F-4D97-AF65-F5344CB8AC3E}">
        <p14:creationId xmlns:p14="http://schemas.microsoft.com/office/powerpoint/2010/main" val="2005696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E5AA2C-7F6B-4FA2-B946-6CC5091803AE}" type="slidenum">
              <a:rPr lang="en-US" smtClean="0"/>
              <a:t>92</a:t>
            </a:fld>
            <a:endParaRPr lang="en-US"/>
          </a:p>
        </p:txBody>
      </p:sp>
    </p:spTree>
    <p:extLst>
      <p:ext uri="{BB962C8B-B14F-4D97-AF65-F5344CB8AC3E}">
        <p14:creationId xmlns:p14="http://schemas.microsoft.com/office/powerpoint/2010/main" val="128785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95</a:t>
            </a:fld>
            <a:endParaRPr lang="en-US"/>
          </a:p>
        </p:txBody>
      </p:sp>
    </p:spTree>
    <p:extLst>
      <p:ext uri="{BB962C8B-B14F-4D97-AF65-F5344CB8AC3E}">
        <p14:creationId xmlns:p14="http://schemas.microsoft.com/office/powerpoint/2010/main" val="231496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96</a:t>
            </a:fld>
            <a:endParaRPr lang="en-US"/>
          </a:p>
        </p:txBody>
      </p:sp>
    </p:spTree>
    <p:extLst>
      <p:ext uri="{BB962C8B-B14F-4D97-AF65-F5344CB8AC3E}">
        <p14:creationId xmlns:p14="http://schemas.microsoft.com/office/powerpoint/2010/main" val="1156126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E5AA2C-7F6B-4FA2-B946-6CC5091803AE}" type="slidenum">
              <a:rPr lang="en-US" smtClean="0"/>
              <a:t>101</a:t>
            </a:fld>
            <a:endParaRPr lang="en-US"/>
          </a:p>
        </p:txBody>
      </p:sp>
    </p:spTree>
    <p:extLst>
      <p:ext uri="{BB962C8B-B14F-4D97-AF65-F5344CB8AC3E}">
        <p14:creationId xmlns:p14="http://schemas.microsoft.com/office/powerpoint/2010/main" val="84460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F3EC7-C3FB-4BBB-8DBC-9094843BC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73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457200" y="720725"/>
            <a:ext cx="6400800" cy="3600450"/>
          </a:xfrm>
        </p:spPr>
      </p:sp>
      <p:sp>
        <p:nvSpPr>
          <p:cNvPr id="12288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2939659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C1D6A-42E6-43AA-A3F9-9DFA8E407323}" type="slidenum">
              <a:rPr lang="en-US" smtClean="0"/>
              <a:t>123</a:t>
            </a:fld>
            <a:endParaRPr lang="en-US"/>
          </a:p>
        </p:txBody>
      </p:sp>
    </p:spTree>
    <p:extLst>
      <p:ext uri="{BB962C8B-B14F-4D97-AF65-F5344CB8AC3E}">
        <p14:creationId xmlns:p14="http://schemas.microsoft.com/office/powerpoint/2010/main" val="370384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fontScale="55000" lnSpcReduction="20000"/>
          </a:bodyPr>
          <a:lstStyle/>
          <a:p>
            <a:pPr>
              <a:defRPr/>
            </a:pPr>
            <a:r>
              <a:rPr lang="en-US" dirty="0">
                <a:solidFill>
                  <a:schemeClr val="tx1"/>
                </a:solidFill>
              </a:rPr>
              <a:t>Hi Tim,</a:t>
            </a:r>
          </a:p>
          <a:p>
            <a:pPr>
              <a:defRPr/>
            </a:pPr>
            <a:r>
              <a:rPr lang="en-US" dirty="0">
                <a:solidFill>
                  <a:schemeClr val="tx1"/>
                </a:solidFill>
              </a:rPr>
              <a:t> </a:t>
            </a:r>
          </a:p>
          <a:p>
            <a:pPr>
              <a:defRPr/>
            </a:pPr>
            <a:r>
              <a:rPr lang="en-US" dirty="0">
                <a:solidFill>
                  <a:schemeClr val="tx1"/>
                </a:solidFill>
              </a:rPr>
              <a:t>Here's what </a:t>
            </a:r>
            <a:r>
              <a:rPr lang="en-US" dirty="0" err="1">
                <a:solidFill>
                  <a:schemeClr val="tx1"/>
                </a:solidFill>
              </a:rPr>
              <a:t>Im</a:t>
            </a:r>
            <a:r>
              <a:rPr lang="en-US" dirty="0">
                <a:solidFill>
                  <a:schemeClr val="tx1"/>
                </a:solidFill>
              </a:rPr>
              <a:t> thinking:  First slide, the 'bad and the ugly':</a:t>
            </a:r>
          </a:p>
          <a:p>
            <a:pPr>
              <a:defRPr/>
            </a:pPr>
            <a:r>
              <a:rPr lang="en-US" dirty="0">
                <a:solidFill>
                  <a:schemeClr val="tx1"/>
                </a:solidFill>
              </a:rPr>
              <a:t> </a:t>
            </a:r>
          </a:p>
          <a:p>
            <a:pPr>
              <a:defRPr/>
            </a:pPr>
            <a:r>
              <a:rPr lang="en-US" dirty="0">
                <a:solidFill>
                  <a:schemeClr val="tx1"/>
                </a:solidFill>
              </a:rPr>
              <a:t>WE ARE LIABLE.</a:t>
            </a:r>
          </a:p>
          <a:p>
            <a:pPr>
              <a:defRPr/>
            </a:pPr>
            <a:r>
              <a:rPr lang="en-US" dirty="0">
                <a:solidFill>
                  <a:schemeClr val="tx1"/>
                </a:solidFill>
              </a:rPr>
              <a:t>  Exposure to liability is the same whether we go out with friends, lead an OOPS trip, or are a professional guide.</a:t>
            </a:r>
          </a:p>
          <a:p>
            <a:pPr>
              <a:defRPr/>
            </a:pPr>
            <a:r>
              <a:rPr lang="en-US" dirty="0">
                <a:solidFill>
                  <a:schemeClr val="tx1"/>
                </a:solidFill>
              </a:rPr>
              <a:t> </a:t>
            </a:r>
          </a:p>
          <a:p>
            <a:pPr>
              <a:defRPr/>
            </a:pPr>
            <a:r>
              <a:rPr lang="en-US" dirty="0">
                <a:solidFill>
                  <a:schemeClr val="tx1"/>
                </a:solidFill>
              </a:rPr>
              <a:t>Next slide:  What is different?</a:t>
            </a:r>
          </a:p>
          <a:p>
            <a:pPr>
              <a:defRPr/>
            </a:pPr>
            <a:r>
              <a:rPr lang="en-US" dirty="0">
                <a:solidFill>
                  <a:schemeClr val="tx1"/>
                </a:solidFill>
              </a:rPr>
              <a:t>  </a:t>
            </a:r>
            <a:r>
              <a:rPr lang="en-US" dirty="0" err="1">
                <a:solidFill>
                  <a:schemeClr val="tx1"/>
                </a:solidFill>
              </a:rPr>
              <a:t>Whats</a:t>
            </a:r>
            <a:r>
              <a:rPr lang="en-US" dirty="0">
                <a:solidFill>
                  <a:schemeClr val="tx1"/>
                </a:solidFill>
              </a:rPr>
              <a:t> different is the PERCEPTION of liability.  Nobody wants to sue our friends, we have 'vested interest' in them.  So in a small club, or just a group of friends, no one carries insurance or puts much thought into the liability issue.</a:t>
            </a:r>
          </a:p>
          <a:p>
            <a:pPr>
              <a:defRPr/>
            </a:pPr>
            <a:r>
              <a:rPr lang="en-US" dirty="0">
                <a:solidFill>
                  <a:schemeClr val="tx1"/>
                </a:solidFill>
              </a:rPr>
              <a:t> </a:t>
            </a:r>
          </a:p>
          <a:p>
            <a:pPr>
              <a:defRPr/>
            </a:pPr>
            <a:r>
              <a:rPr lang="en-US" dirty="0">
                <a:solidFill>
                  <a:schemeClr val="tx1"/>
                </a:solidFill>
              </a:rPr>
              <a:t>At the other end of the spectrum is a paid guide, where the perception of liability is clear.</a:t>
            </a:r>
          </a:p>
          <a:p>
            <a:pPr>
              <a:defRPr/>
            </a:pPr>
            <a:r>
              <a:rPr lang="en-US" dirty="0">
                <a:solidFill>
                  <a:schemeClr val="tx1"/>
                </a:solidFill>
              </a:rPr>
              <a:t> </a:t>
            </a:r>
          </a:p>
          <a:p>
            <a:pPr>
              <a:defRPr/>
            </a:pPr>
            <a:r>
              <a:rPr lang="en-US" dirty="0">
                <a:solidFill>
                  <a:schemeClr val="tx1"/>
                </a:solidFill>
              </a:rPr>
              <a:t>Where does OOPS fall on this scale?  In club size?  In responsibility? ( a few minute discussion, hopeful result is that OOPS is somewhere in the middle).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 </a:t>
            </a:r>
          </a:p>
          <a:p>
            <a:pPr>
              <a:defRPr/>
            </a:pPr>
            <a:r>
              <a:rPr lang="en-US" dirty="0">
                <a:solidFill>
                  <a:schemeClr val="tx1"/>
                </a:solidFill>
              </a:rPr>
              <a:t>The standard of care:  </a:t>
            </a:r>
          </a:p>
          <a:p>
            <a:pPr>
              <a:defRPr/>
            </a:pPr>
            <a:r>
              <a:rPr lang="en-US" dirty="0">
                <a:solidFill>
                  <a:schemeClr val="tx1"/>
                </a:solidFill>
              </a:rPr>
              <a:t>Anybody remember that from the article?</a:t>
            </a:r>
          </a:p>
          <a:p>
            <a:pPr>
              <a:defRPr/>
            </a:pPr>
            <a:r>
              <a:rPr lang="en-US" dirty="0">
                <a:solidFill>
                  <a:schemeClr val="tx1"/>
                </a:solidFill>
              </a:rPr>
              <a:t>"to perform as a reasonable and prudent person with your level of training and experience would perform under similar circumstances'.</a:t>
            </a:r>
          </a:p>
          <a:p>
            <a:pPr>
              <a:defRPr/>
            </a:pPr>
            <a:r>
              <a:rPr lang="en-US" dirty="0">
                <a:solidFill>
                  <a:schemeClr val="tx1"/>
                </a:solidFill>
              </a:rPr>
              <a:t> </a:t>
            </a:r>
          </a:p>
          <a:p>
            <a:pPr>
              <a:defRPr/>
            </a:pPr>
            <a:r>
              <a:rPr lang="en-US" dirty="0">
                <a:solidFill>
                  <a:schemeClr val="tx1"/>
                </a:solidFill>
              </a:rPr>
              <a:t>In OOPS, we try to maintain a balance where the perception of liability is that each person is responsible for </a:t>
            </a:r>
            <a:r>
              <a:rPr lang="en-US" dirty="0" err="1">
                <a:solidFill>
                  <a:schemeClr val="tx1"/>
                </a:solidFill>
              </a:rPr>
              <a:t>thier</a:t>
            </a:r>
            <a:r>
              <a:rPr lang="en-US" dirty="0">
                <a:solidFill>
                  <a:schemeClr val="tx1"/>
                </a:solidFill>
              </a:rPr>
              <a:t> own safety, while at the same time taking some assurances that our Organizers will perform in a reasonable and prudent manner.</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Next slide:</a:t>
            </a:r>
          </a:p>
          <a:p>
            <a:pPr>
              <a:defRPr/>
            </a:pPr>
            <a:r>
              <a:rPr lang="en-US" dirty="0">
                <a:solidFill>
                  <a:schemeClr val="tx1"/>
                </a:solidFill>
              </a:rPr>
              <a:t>What was the #1 thing in the article that we need to do to protect ourselves?  (Informed consent, or 'warn and inform')</a:t>
            </a:r>
          </a:p>
          <a:p>
            <a:pPr>
              <a:defRPr/>
            </a:pPr>
            <a:r>
              <a:rPr lang="en-US" dirty="0">
                <a:solidFill>
                  <a:schemeClr val="tx1"/>
                </a:solidFill>
              </a:rPr>
              <a:t>What systems does OOPS have in place for this?</a:t>
            </a:r>
          </a:p>
          <a:p>
            <a:pPr>
              <a:defRPr/>
            </a:pPr>
            <a:r>
              <a:rPr lang="en-US" dirty="0">
                <a:solidFill>
                  <a:schemeClr val="tx1"/>
                </a:solidFill>
              </a:rPr>
              <a:t> -the waiver, signed at every trip</a:t>
            </a:r>
          </a:p>
          <a:p>
            <a:pPr>
              <a:defRPr/>
            </a:pPr>
            <a:r>
              <a:rPr lang="en-US" dirty="0">
                <a:solidFill>
                  <a:schemeClr val="tx1"/>
                </a:solidFill>
              </a:rPr>
              <a:t>-the rating system</a:t>
            </a:r>
          </a:p>
          <a:p>
            <a:pPr>
              <a:defRPr/>
            </a:pPr>
            <a:r>
              <a:rPr lang="en-US" dirty="0">
                <a:solidFill>
                  <a:schemeClr val="tx1"/>
                </a:solidFill>
              </a:rPr>
              <a:t>-the pre-trip debrief</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Does that about cover it? </a:t>
            </a:r>
            <a:r>
              <a:rPr lang="en-US" dirty="0" err="1">
                <a:solidFill>
                  <a:schemeClr val="tx1"/>
                </a:solidFill>
              </a:rPr>
              <a:t>Thats</a:t>
            </a:r>
            <a:r>
              <a:rPr lang="en-US" dirty="0">
                <a:solidFill>
                  <a:schemeClr val="tx1"/>
                </a:solidFill>
              </a:rPr>
              <a:t> four slides, and I think total 20 minutes....   Also attached is the Cascade Head </a:t>
            </a:r>
            <a:r>
              <a:rPr lang="en-US" dirty="0" err="1">
                <a:solidFill>
                  <a:schemeClr val="tx1"/>
                </a:solidFill>
              </a:rPr>
              <a:t>pdf</a:t>
            </a:r>
            <a:r>
              <a:rPr lang="en-US" dirty="0">
                <a:solidFill>
                  <a:schemeClr val="tx1"/>
                </a:solidFill>
              </a:rPr>
              <a:t>...   -Don</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r>
              <a:rPr lang="en-US" dirty="0">
                <a:solidFill>
                  <a:schemeClr val="tx1"/>
                </a:solidFill>
              </a:rPr>
              <a:t> </a:t>
            </a:r>
          </a:p>
          <a:p>
            <a:pPr>
              <a:defRPr/>
            </a:pPr>
            <a:endParaRPr lang="en-US" dirty="0">
              <a:solidFill>
                <a:schemeClr val="tx1"/>
              </a:solidFill>
            </a:endParaRPr>
          </a:p>
          <a:p>
            <a:pPr>
              <a:defRPr/>
            </a:pPr>
            <a:endParaRPr lang="en-US" dirty="0"/>
          </a:p>
        </p:txBody>
      </p:sp>
    </p:spTree>
    <p:extLst>
      <p:ext uri="{BB962C8B-B14F-4D97-AF65-F5344CB8AC3E}">
        <p14:creationId xmlns:p14="http://schemas.microsoft.com/office/powerpoint/2010/main" val="2980444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143</a:t>
            </a:fld>
            <a:endParaRPr lang="en-US"/>
          </a:p>
        </p:txBody>
      </p:sp>
    </p:spTree>
    <p:extLst>
      <p:ext uri="{BB962C8B-B14F-4D97-AF65-F5344CB8AC3E}">
        <p14:creationId xmlns:p14="http://schemas.microsoft.com/office/powerpoint/2010/main" val="262544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144</a:t>
            </a:fld>
            <a:endParaRPr lang="en-US"/>
          </a:p>
        </p:txBody>
      </p:sp>
    </p:spTree>
    <p:extLst>
      <p:ext uri="{BB962C8B-B14F-4D97-AF65-F5344CB8AC3E}">
        <p14:creationId xmlns:p14="http://schemas.microsoft.com/office/powerpoint/2010/main" val="300811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C1D6A-42E6-43AA-A3F9-9DFA8E407323}" type="slidenum">
              <a:rPr lang="en-US" smtClean="0"/>
              <a:t>161</a:t>
            </a:fld>
            <a:endParaRPr lang="en-US"/>
          </a:p>
        </p:txBody>
      </p:sp>
    </p:spTree>
    <p:extLst>
      <p:ext uri="{BB962C8B-B14F-4D97-AF65-F5344CB8AC3E}">
        <p14:creationId xmlns:p14="http://schemas.microsoft.com/office/powerpoint/2010/main" val="315447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57200" y="720725"/>
            <a:ext cx="6400800" cy="3600450"/>
          </a:xfrm>
        </p:spPr>
      </p:sp>
      <p:sp>
        <p:nvSpPr>
          <p:cNvPr id="126979"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Tree>
    <p:extLst>
      <p:ext uri="{BB962C8B-B14F-4D97-AF65-F5344CB8AC3E}">
        <p14:creationId xmlns:p14="http://schemas.microsoft.com/office/powerpoint/2010/main" val="16334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Tree>
    <p:extLst>
      <p:ext uri="{BB962C8B-B14F-4D97-AF65-F5344CB8AC3E}">
        <p14:creationId xmlns:p14="http://schemas.microsoft.com/office/powerpoint/2010/main" val="314027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44AB2D1-2B76-4834-9A3F-BC9975465010}" type="slidenum">
              <a:rPr lang="en-US" smtClean="0"/>
              <a:pPr/>
              <a:t>49</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75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AC1D6A-42E6-43AA-A3F9-9DFA8E407323}" type="slidenum">
              <a:rPr lang="en-US" smtClean="0"/>
              <a:t>57</a:t>
            </a:fld>
            <a:endParaRPr lang="en-US"/>
          </a:p>
        </p:txBody>
      </p:sp>
    </p:spTree>
    <p:extLst>
      <p:ext uri="{BB962C8B-B14F-4D97-AF65-F5344CB8AC3E}">
        <p14:creationId xmlns:p14="http://schemas.microsoft.com/office/powerpoint/2010/main" val="248914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57200" y="720725"/>
            <a:ext cx="6400800" cy="3600450"/>
          </a:xfrm>
        </p:spPr>
      </p:sp>
      <p:sp>
        <p:nvSpPr>
          <p:cNvPr id="10547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n-US" altLang="en-US"/>
              <a:t>cos (-pi) = </a:t>
            </a:r>
          </a:p>
        </p:txBody>
      </p:sp>
    </p:spTree>
    <p:extLst>
      <p:ext uri="{BB962C8B-B14F-4D97-AF65-F5344CB8AC3E}">
        <p14:creationId xmlns:p14="http://schemas.microsoft.com/office/powerpoint/2010/main" val="247209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57200" y="720725"/>
            <a:ext cx="6400800" cy="3600450"/>
          </a:xfrm>
        </p:spPr>
      </p:sp>
      <p:sp>
        <p:nvSpPr>
          <p:cNvPr id="103427"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2593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57200" y="720725"/>
            <a:ext cx="6400800" cy="3600450"/>
          </a:xfrm>
        </p:spPr>
      </p:sp>
      <p:sp>
        <p:nvSpPr>
          <p:cNvPr id="107523"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a:p>
        </p:txBody>
      </p:sp>
    </p:spTree>
    <p:extLst>
      <p:ext uri="{BB962C8B-B14F-4D97-AF65-F5344CB8AC3E}">
        <p14:creationId xmlns:p14="http://schemas.microsoft.com/office/powerpoint/2010/main" val="15561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57200" y="720725"/>
            <a:ext cx="6400800" cy="3600450"/>
          </a:xfrm>
        </p:spPr>
      </p:sp>
      <p:sp>
        <p:nvSpPr>
          <p:cNvPr id="54275"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dirty="0"/>
          </a:p>
        </p:txBody>
      </p:sp>
    </p:spTree>
    <p:extLst>
      <p:ext uri="{BB962C8B-B14F-4D97-AF65-F5344CB8AC3E}">
        <p14:creationId xmlns:p14="http://schemas.microsoft.com/office/powerpoint/2010/main" val="339986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80B1A8-F54A-4E39-AE95-9BAB8049BFF6}"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46267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0B1A8-F54A-4E39-AE95-9BAB8049BFF6}"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87555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0B1A8-F54A-4E39-AE95-9BAB8049BFF6}"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77719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868362"/>
          </a:xfrm>
        </p:spPr>
        <p:txBody>
          <a:bodyPr/>
          <a:lstStyle/>
          <a:p>
            <a:r>
              <a:rPr lang="en-US"/>
              <a:t>Click to edit Master title style</a:t>
            </a:r>
          </a:p>
        </p:txBody>
      </p:sp>
      <p:sp>
        <p:nvSpPr>
          <p:cNvPr id="3" name="Table Placeholder 2"/>
          <p:cNvSpPr>
            <a:spLocks noGrp="1"/>
          </p:cNvSpPr>
          <p:nvPr>
            <p:ph type="tbl" idx="1"/>
          </p:nvPr>
        </p:nvSpPr>
        <p:spPr>
          <a:xfrm>
            <a:off x="304800" y="1371600"/>
            <a:ext cx="11582400" cy="4953000"/>
          </a:xfrm>
        </p:spPr>
        <p:txBody>
          <a:bodyPr/>
          <a:lstStyle/>
          <a:p>
            <a:pPr lvl="0"/>
            <a:endParaRPr lang="en-US" noProof="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7FEB976-B1CD-43AE-80BE-E96DB8E0E1F0}" type="slidenum">
              <a:rPr lang="en-GB" altLang="en-US"/>
              <a:pPr>
                <a:defRPr/>
              </a:pPr>
              <a:t>‹#›</a:t>
            </a:fld>
            <a:endParaRPr lang="en-GB" altLang="en-US"/>
          </a:p>
        </p:txBody>
      </p:sp>
    </p:spTree>
    <p:extLst>
      <p:ext uri="{BB962C8B-B14F-4D97-AF65-F5344CB8AC3E}">
        <p14:creationId xmlns:p14="http://schemas.microsoft.com/office/powerpoint/2010/main" val="1361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868362"/>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371600"/>
            <a:ext cx="5689600" cy="4953000"/>
          </a:xfrm>
        </p:spPr>
        <p:txBody>
          <a:bodyPr/>
          <a:lstStyle/>
          <a:p>
            <a:pPr lvl="0"/>
            <a:endParaRPr lang="en-US" noProof="0"/>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484887E2-F2D5-4956-8F1A-24BC74DAF4F7}" type="slidenum">
              <a:rPr lang="en-GB" altLang="en-US"/>
              <a:pPr>
                <a:defRPr/>
              </a:pPr>
              <a:t>‹#›</a:t>
            </a:fld>
            <a:endParaRPr lang="en-GB" altLang="en-US"/>
          </a:p>
        </p:txBody>
      </p:sp>
    </p:spTree>
    <p:extLst>
      <p:ext uri="{BB962C8B-B14F-4D97-AF65-F5344CB8AC3E}">
        <p14:creationId xmlns:p14="http://schemas.microsoft.com/office/powerpoint/2010/main" val="122760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868362"/>
          </a:xfrm>
        </p:spPr>
        <p:txBody>
          <a:bodyPr/>
          <a:lstStyle/>
          <a:p>
            <a:r>
              <a:rPr lang="en-US"/>
              <a:t>Click to edit Master title style</a:t>
            </a:r>
          </a:p>
        </p:txBody>
      </p:sp>
      <p:sp>
        <p:nvSpPr>
          <p:cNvPr id="3" name="Text Placeholder 2"/>
          <p:cNvSpPr>
            <a:spLocks noGrp="1"/>
          </p:cNvSpPr>
          <p:nvPr>
            <p:ph type="body" sz="half" idx="1"/>
          </p:nvPr>
        </p:nvSpPr>
        <p:spPr>
          <a:xfrm>
            <a:off x="304800" y="13716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6896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04DE1EF7-2B8F-4C11-9C53-D3E0C1421B0C}" type="slidenum">
              <a:rPr lang="en-GB" altLang="en-US"/>
              <a:pPr>
                <a:defRPr/>
              </a:pPr>
              <a:t>‹#›</a:t>
            </a:fld>
            <a:endParaRPr lang="en-GB" altLang="en-US"/>
          </a:p>
        </p:txBody>
      </p:sp>
    </p:spTree>
    <p:extLst>
      <p:ext uri="{BB962C8B-B14F-4D97-AF65-F5344CB8AC3E}">
        <p14:creationId xmlns:p14="http://schemas.microsoft.com/office/powerpoint/2010/main" val="20460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80B1A8-F54A-4E39-AE95-9BAB8049BFF6}"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141723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80B1A8-F54A-4E39-AE95-9BAB8049BFF6}"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6421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80B1A8-F54A-4E39-AE95-9BAB8049BFF6}"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78470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80B1A8-F54A-4E39-AE95-9BAB8049BFF6}"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1397317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80B1A8-F54A-4E39-AE95-9BAB8049BFF6}"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368624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0B1A8-F54A-4E39-AE95-9BAB8049BFF6}"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65490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0B1A8-F54A-4E39-AE95-9BAB8049BFF6}"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393535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80B1A8-F54A-4E39-AE95-9BAB8049BFF6}"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697BD-D8FE-4725-AB27-735977032DE8}" type="slidenum">
              <a:rPr lang="en-US" smtClean="0"/>
              <a:t>‹#›</a:t>
            </a:fld>
            <a:endParaRPr lang="en-US"/>
          </a:p>
        </p:txBody>
      </p:sp>
    </p:spTree>
    <p:extLst>
      <p:ext uri="{BB962C8B-B14F-4D97-AF65-F5344CB8AC3E}">
        <p14:creationId xmlns:p14="http://schemas.microsoft.com/office/powerpoint/2010/main" val="282020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0B1A8-F54A-4E39-AE95-9BAB8049BFF6}" type="datetimeFigureOut">
              <a:rPr lang="en-US" smtClean="0"/>
              <a:t>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697BD-D8FE-4725-AB27-735977032DE8}" type="slidenum">
              <a:rPr lang="en-US" smtClean="0"/>
              <a:t>‹#›</a:t>
            </a:fld>
            <a:endParaRPr lang="en-US" dirty="0"/>
          </a:p>
        </p:txBody>
      </p:sp>
    </p:spTree>
    <p:extLst>
      <p:ext uri="{BB962C8B-B14F-4D97-AF65-F5344CB8AC3E}">
        <p14:creationId xmlns:p14="http://schemas.microsoft.com/office/powerpoint/2010/main" val="60266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opskayak.org/onlinelearningresources" TargetMode="External"/><Relationship Id="rId2" Type="http://schemas.openxmlformats.org/officeDocument/2006/relationships/hyperlink" Target="https://oopskayak.org/onlinepaddlingresource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oopskayak.org/Trips" TargetMode="External"/><Relationship Id="rId2" Type="http://schemas.openxmlformats.org/officeDocument/2006/relationships/hyperlink" Target="https://oopskayak.org/Documents"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oopskayak.org/Trip-Rating-System"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hyperlink" Target="http://www.coldwatersafety.org/ColdShock.html" TargetMode="External"/><Relationship Id="rId2" Type="http://schemas.openxmlformats.org/officeDocument/2006/relationships/hyperlink" Target="http://www.coldwatersafety.org/WhatIsCold.html"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opskayak.org/Trips"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coldwatersafety.org/PhysicalIncap.html" TargetMode="External"/><Relationship Id="rId2" Type="http://schemas.openxmlformats.org/officeDocument/2006/relationships/hyperlink" Target="http://www.coldwatersafety.org/ColdShock.html" TargetMode="External"/><Relationship Id="rId1" Type="http://schemas.openxmlformats.org/officeDocument/2006/relationships/slideLayout" Target="../slideLayouts/slideLayout2.xml"/><Relationship Id="rId5" Type="http://schemas.openxmlformats.org/officeDocument/2006/relationships/hyperlink" Target="http://www.coldwatersafety.org/CircumrescueCollapse.html" TargetMode="External"/><Relationship Id="rId4" Type="http://schemas.openxmlformats.org/officeDocument/2006/relationships/hyperlink" Target="http://www.coldwatersafety.org/ImmersionHypo.html" TargetMode="Externa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organizers@oopskayak.org"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oopskayak.org/resources/Documents/Checklist.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trips@oopskayak.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oopskayak.org/Trip-Rating-Syste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OHelp@oopskayak.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opskayak.org/Trip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oopskayak.org/Trip-Rating-Syste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oopskayak.org/onlinepaddlingresourc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levels.wkcc.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oopskayak.org/Location-Information-Forum" TargetMode="External"/><Relationship Id="rId2" Type="http://schemas.openxmlformats.org/officeDocument/2006/relationships/hyperlink" Target="https://www.oopskayak.org/location-information"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oopskayak.org/Location-Information-Foru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floatplancentral.cgaux.org/" TargetMode="External"/><Relationship Id="rId2" Type="http://schemas.openxmlformats.org/officeDocument/2006/relationships/hyperlink" Target="http://www.oregon.gov/OSMB/forms-library/Pages/Float-Plan.asp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blog.stansport.com/how-the-outdoors-will-trap-your-brain-part-2/" TargetMode="External"/><Relationship Id="rId2" Type="http://schemas.openxmlformats.org/officeDocument/2006/relationships/hyperlink" Target="http://blog.stansport.com/how-the-outdoors-will-trap-your-brain-part-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21E0-975B-452C-81D1-50D85B0A3A00}"/>
              </a:ext>
            </a:extLst>
          </p:cNvPr>
          <p:cNvSpPr>
            <a:spLocks noGrp="1"/>
          </p:cNvSpPr>
          <p:nvPr>
            <p:ph type="title"/>
          </p:nvPr>
        </p:nvSpPr>
        <p:spPr/>
        <p:txBody>
          <a:bodyPr/>
          <a:lstStyle/>
          <a:p>
            <a:r>
              <a:rPr lang="en-US" dirty="0"/>
              <a:t>A lot of information…but don’t freak out</a:t>
            </a:r>
          </a:p>
        </p:txBody>
      </p:sp>
      <p:sp>
        <p:nvSpPr>
          <p:cNvPr id="3" name="Content Placeholder 2">
            <a:extLst>
              <a:ext uri="{FF2B5EF4-FFF2-40B4-BE49-F238E27FC236}">
                <a16:creationId xmlns:a16="http://schemas.microsoft.com/office/drawing/2014/main" id="{5D76A105-14C5-46F7-BDB9-1B169EB1F111}"/>
              </a:ext>
            </a:extLst>
          </p:cNvPr>
          <p:cNvSpPr>
            <a:spLocks noGrp="1"/>
          </p:cNvSpPr>
          <p:nvPr>
            <p:ph idx="1"/>
          </p:nvPr>
        </p:nvSpPr>
        <p:spPr>
          <a:xfrm>
            <a:off x="838200" y="1825624"/>
            <a:ext cx="11112795" cy="4851623"/>
          </a:xfrm>
        </p:spPr>
        <p:txBody>
          <a:bodyPr>
            <a:normAutofit/>
          </a:bodyPr>
          <a:lstStyle/>
          <a:p>
            <a:pPr marL="0" indent="0">
              <a:buNone/>
            </a:pPr>
            <a:r>
              <a:rPr lang="en-US" dirty="0"/>
              <a:t>You are not intended to remember all of this in one sitting</a:t>
            </a:r>
          </a:p>
          <a:p>
            <a:pPr marL="0" indent="0">
              <a:buNone/>
            </a:pPr>
            <a:endParaRPr lang="en-US" dirty="0"/>
          </a:p>
          <a:p>
            <a:pPr marL="0" indent="0">
              <a:buNone/>
            </a:pPr>
            <a:r>
              <a:rPr lang="en-US" dirty="0"/>
              <a:t>The material which follows is intended as</a:t>
            </a:r>
          </a:p>
          <a:p>
            <a:r>
              <a:rPr lang="en-US" dirty="0"/>
              <a:t>A survey/summary of many topics</a:t>
            </a:r>
          </a:p>
          <a:p>
            <a:r>
              <a:rPr lang="en-US" dirty="0"/>
              <a:t>A catalyst/jumping-off point</a:t>
            </a:r>
          </a:p>
          <a:p>
            <a:pPr lvl="1"/>
            <a:r>
              <a:rPr lang="en-US" dirty="0"/>
              <a:t>Hopefully someone will be enticed to follow up one or more of these topics in depth</a:t>
            </a:r>
          </a:p>
          <a:p>
            <a:r>
              <a:rPr lang="en-US" dirty="0"/>
              <a:t>A reference (CliffsNotes-level)</a:t>
            </a:r>
          </a:p>
          <a:p>
            <a:endParaRPr lang="en-US" dirty="0"/>
          </a:p>
          <a:p>
            <a:pPr marL="0" indent="0">
              <a:buNone/>
            </a:pPr>
            <a:r>
              <a:rPr lang="en-US" dirty="0"/>
              <a:t>Lessons from numerous classes of all levels are found in these pages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3318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Paddler Responsibilities  </a:t>
            </a:r>
          </a:p>
        </p:txBody>
      </p:sp>
      <p:sp>
        <p:nvSpPr>
          <p:cNvPr id="3" name="Content Placeholder 2"/>
          <p:cNvSpPr>
            <a:spLocks noGrp="1"/>
          </p:cNvSpPr>
          <p:nvPr>
            <p:ph idx="1"/>
          </p:nvPr>
        </p:nvSpPr>
        <p:spPr>
          <a:xfrm>
            <a:off x="345621" y="1718508"/>
            <a:ext cx="11500757" cy="4774367"/>
          </a:xfrm>
        </p:spPr>
        <p:txBody>
          <a:bodyPr>
            <a:noAutofit/>
          </a:bodyPr>
          <a:lstStyle/>
          <a:p>
            <a:pPr marL="0" indent="0">
              <a:buNone/>
            </a:pPr>
            <a:r>
              <a:rPr lang="en-US" sz="3600" dirty="0"/>
              <a:t>Organizers</a:t>
            </a:r>
          </a:p>
          <a:p>
            <a:r>
              <a:rPr lang="en-US" dirty="0"/>
              <a:t>Set up the trip and rate it properly, deal with waivers, write post-trip report, etc.  (administration)</a:t>
            </a:r>
          </a:p>
          <a:p>
            <a:r>
              <a:rPr lang="en-US" dirty="0"/>
              <a:t>Making sure the appropriate equipment  is on hand (first aid kit, tow belt, </a:t>
            </a:r>
            <a:r>
              <a:rPr lang="en-US" dirty="0" err="1"/>
              <a:t>etc</a:t>
            </a:r>
            <a:r>
              <a:rPr lang="en-US" dirty="0"/>
              <a:t>) .. Both for the organizers and participants.</a:t>
            </a:r>
          </a:p>
          <a:p>
            <a:r>
              <a:rPr lang="en-US" dirty="0"/>
              <a:t>Keep the group together – “herding” and leadership</a:t>
            </a:r>
          </a:p>
          <a:p>
            <a:r>
              <a:rPr lang="en-US" dirty="0"/>
              <a:t>Find all possible bailout options along your possible projected trip</a:t>
            </a:r>
          </a:p>
          <a:p>
            <a:r>
              <a:rPr lang="en-US" dirty="0"/>
              <a:t>Decide how to handle popular trips (form pods, recruit other organizers to propose additional staggered trips to handle overflow, etc.)</a:t>
            </a:r>
          </a:p>
          <a:p>
            <a:r>
              <a:rPr lang="en-US" dirty="0"/>
              <a:t>Screen participants</a:t>
            </a:r>
          </a:p>
          <a:p>
            <a:endParaRPr lang="en-US" sz="3200" dirty="0"/>
          </a:p>
          <a:p>
            <a:pPr marL="0" indent="0">
              <a:buNone/>
            </a:pPr>
            <a:endParaRPr lang="en-US" sz="3200" dirty="0"/>
          </a:p>
          <a:p>
            <a:pPr marL="0" indent="0">
              <a:buNone/>
            </a:pPr>
            <a:endParaRPr lang="en-US" sz="3200" dirty="0"/>
          </a:p>
          <a:p>
            <a:endParaRPr lang="en-US" sz="3200" dirty="0"/>
          </a:p>
        </p:txBody>
      </p:sp>
    </p:spTree>
    <p:extLst>
      <p:ext uri="{BB962C8B-B14F-4D97-AF65-F5344CB8AC3E}">
        <p14:creationId xmlns:p14="http://schemas.microsoft.com/office/powerpoint/2010/main" val="42041248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95"/>
            <a:ext cx="10515600" cy="1325563"/>
          </a:xfrm>
        </p:spPr>
        <p:txBody>
          <a:bodyPr/>
          <a:lstStyle/>
          <a:p>
            <a:r>
              <a:rPr lang="en-US" dirty="0"/>
              <a:t>What’s a Wing Dam?</a:t>
            </a:r>
          </a:p>
        </p:txBody>
      </p:sp>
      <p:sp>
        <p:nvSpPr>
          <p:cNvPr id="3" name="Content Placeholder 2"/>
          <p:cNvSpPr>
            <a:spLocks noGrp="1"/>
          </p:cNvSpPr>
          <p:nvPr>
            <p:ph idx="1"/>
          </p:nvPr>
        </p:nvSpPr>
        <p:spPr>
          <a:xfrm>
            <a:off x="838200" y="1331458"/>
            <a:ext cx="5676900" cy="1002167"/>
          </a:xfrm>
        </p:spPr>
        <p:txBody>
          <a:bodyPr>
            <a:noAutofit/>
          </a:bodyPr>
          <a:lstStyle/>
          <a:p>
            <a:pPr marL="0" indent="0">
              <a:buNone/>
            </a:pPr>
            <a:r>
              <a:rPr lang="en-US" sz="3200" dirty="0"/>
              <a:t>Answer:  a drowning machine</a:t>
            </a:r>
          </a:p>
          <a:p>
            <a:pPr marL="0" indent="0">
              <a:buNone/>
            </a:pPr>
            <a:r>
              <a:rPr lang="en-US" sz="3200" dirty="0"/>
              <a:t>They look something like this:</a:t>
            </a:r>
          </a:p>
        </p:txBody>
      </p:sp>
      <p:pic>
        <p:nvPicPr>
          <p:cNvPr id="3078" name="Picture 6" descr="https://rite2run.files.wordpress.com/2013/03/wing-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07" y="684489"/>
            <a:ext cx="5454393" cy="40907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allboatsmonthly.com/wp-content/uploads/2014/11/12-Hazard-Columbia-River-wing-dams-pile-dikes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3625"/>
            <a:ext cx="8686800" cy="4524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19678" y="6351814"/>
            <a:ext cx="1812251" cy="523220"/>
          </a:xfrm>
          <a:prstGeom prst="rect">
            <a:avLst/>
          </a:prstGeom>
          <a:noFill/>
        </p:spPr>
        <p:txBody>
          <a:bodyPr wrap="square" rtlCol="0">
            <a:spAutoFit/>
          </a:bodyPr>
          <a:lstStyle/>
          <a:p>
            <a:r>
              <a:rPr lang="en-US" sz="2800" dirty="0"/>
              <a:t>Low water</a:t>
            </a:r>
          </a:p>
        </p:txBody>
      </p:sp>
      <p:sp>
        <p:nvSpPr>
          <p:cNvPr id="7" name="TextBox 6"/>
          <p:cNvSpPr txBox="1"/>
          <p:nvPr/>
        </p:nvSpPr>
        <p:spPr>
          <a:xfrm>
            <a:off x="10388134" y="4778719"/>
            <a:ext cx="1812251" cy="523220"/>
          </a:xfrm>
          <a:prstGeom prst="rect">
            <a:avLst/>
          </a:prstGeom>
          <a:noFill/>
        </p:spPr>
        <p:txBody>
          <a:bodyPr wrap="square" rtlCol="0">
            <a:spAutoFit/>
          </a:bodyPr>
          <a:lstStyle/>
          <a:p>
            <a:r>
              <a:rPr lang="en-US" sz="2800" dirty="0"/>
              <a:t>High water</a:t>
            </a:r>
          </a:p>
        </p:txBody>
      </p:sp>
    </p:spTree>
    <p:extLst>
      <p:ext uri="{BB962C8B-B14F-4D97-AF65-F5344CB8AC3E}">
        <p14:creationId xmlns:p14="http://schemas.microsoft.com/office/powerpoint/2010/main" val="3098577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Recognition Exercises</a:t>
            </a:r>
          </a:p>
        </p:txBody>
      </p:sp>
      <p:sp>
        <p:nvSpPr>
          <p:cNvPr id="3" name="Content Placeholder 2"/>
          <p:cNvSpPr>
            <a:spLocks noGrp="1"/>
          </p:cNvSpPr>
          <p:nvPr>
            <p:ph idx="1"/>
          </p:nvPr>
        </p:nvSpPr>
        <p:spPr>
          <a:xfrm>
            <a:off x="838200" y="1825624"/>
            <a:ext cx="10515600" cy="4857397"/>
          </a:xfrm>
        </p:spPr>
        <p:txBody>
          <a:bodyPr>
            <a:normAutofit fontScale="92500" lnSpcReduction="20000"/>
          </a:bodyPr>
          <a:lstStyle/>
          <a:p>
            <a:r>
              <a:rPr lang="en-US" sz="4400" dirty="0"/>
              <a:t>A paddler is floating sideways towards a wing dam or downed tree and cannot get away.  What should they do?</a:t>
            </a:r>
          </a:p>
          <a:p>
            <a:r>
              <a:rPr lang="en-US" sz="4400" dirty="0"/>
              <a:t>A paddler gets stuck on a wing dam or downed tree and is still right-side up.  What do you do to rescue her?</a:t>
            </a:r>
          </a:p>
          <a:p>
            <a:r>
              <a:rPr lang="en-US" sz="4400" dirty="0"/>
              <a:t>A paddler flips approaching a hazard.  There isn’t enough time to get them back into their boat, but there might be time to do something else…</a:t>
            </a:r>
          </a:p>
        </p:txBody>
      </p:sp>
    </p:spTree>
    <p:extLst>
      <p:ext uri="{BB962C8B-B14F-4D97-AF65-F5344CB8AC3E}">
        <p14:creationId xmlns:p14="http://schemas.microsoft.com/office/powerpoint/2010/main" val="2672035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Recognition Exercise</a:t>
            </a:r>
          </a:p>
        </p:txBody>
      </p:sp>
      <p:sp>
        <p:nvSpPr>
          <p:cNvPr id="3" name="Content Placeholder 2"/>
          <p:cNvSpPr>
            <a:spLocks noGrp="1"/>
          </p:cNvSpPr>
          <p:nvPr>
            <p:ph idx="1"/>
          </p:nvPr>
        </p:nvSpPr>
        <p:spPr>
          <a:xfrm>
            <a:off x="47207" y="1403498"/>
            <a:ext cx="4696923" cy="3232997"/>
          </a:xfrm>
        </p:spPr>
        <p:txBody>
          <a:bodyPr>
            <a:normAutofit fontScale="92500" lnSpcReduction="10000"/>
          </a:bodyPr>
          <a:lstStyle/>
          <a:p>
            <a:pPr marL="0" indent="0">
              <a:buNone/>
            </a:pPr>
            <a:r>
              <a:rPr lang="en-US" dirty="0"/>
              <a:t>It’s the OOPS </a:t>
            </a:r>
            <a:r>
              <a:rPr lang="en-US" dirty="0" err="1"/>
              <a:t>Skamokawa</a:t>
            </a:r>
            <a:r>
              <a:rPr lang="en-US" dirty="0"/>
              <a:t> weekend.  Your group is coming around from behind Welch Island when dense fog hits.   From either location:</a:t>
            </a:r>
          </a:p>
          <a:p>
            <a:r>
              <a:rPr lang="en-US" dirty="0"/>
              <a:t>How do you find your way back to town?</a:t>
            </a:r>
          </a:p>
          <a:p>
            <a:r>
              <a:rPr lang="en-US" dirty="0"/>
              <a:t>How do you cross the shipping channel?</a:t>
            </a:r>
          </a:p>
        </p:txBody>
      </p:sp>
      <p:pic>
        <p:nvPicPr>
          <p:cNvPr id="4" name="Picture 3"/>
          <p:cNvPicPr>
            <a:picLocks noChangeAspect="1"/>
          </p:cNvPicPr>
          <p:nvPr/>
        </p:nvPicPr>
        <p:blipFill>
          <a:blip r:embed="rId2"/>
          <a:stretch>
            <a:fillRect/>
          </a:stretch>
        </p:blipFill>
        <p:spPr>
          <a:xfrm>
            <a:off x="4744130" y="1690688"/>
            <a:ext cx="7447870" cy="4911901"/>
          </a:xfrm>
          <a:prstGeom prst="rect">
            <a:avLst/>
          </a:prstGeom>
        </p:spPr>
      </p:pic>
      <p:sp>
        <p:nvSpPr>
          <p:cNvPr id="5" name="Content Placeholder 2"/>
          <p:cNvSpPr txBox="1">
            <a:spLocks/>
          </p:cNvSpPr>
          <p:nvPr/>
        </p:nvSpPr>
        <p:spPr>
          <a:xfrm>
            <a:off x="47207" y="4702629"/>
            <a:ext cx="4597173" cy="1899960"/>
          </a:xfrm>
          <a:prstGeom prst="rect">
            <a:avLst/>
          </a:prstGeom>
          <a:solidFill>
            <a:schemeClr val="accent1">
              <a:lumMod val="20000"/>
              <a:lumOff val="8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Thinking out these things ahead of time is one of the reasons the organizer asks participants about possible hazards before starting the paddle</a:t>
            </a:r>
          </a:p>
        </p:txBody>
      </p:sp>
      <p:sp>
        <p:nvSpPr>
          <p:cNvPr id="6" name="5-Point Star 5"/>
          <p:cNvSpPr/>
          <p:nvPr/>
        </p:nvSpPr>
        <p:spPr>
          <a:xfrm>
            <a:off x="5671458" y="4146638"/>
            <a:ext cx="424542" cy="48985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8817011" y="5975438"/>
            <a:ext cx="424542" cy="489857"/>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52125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a:xfrm>
            <a:off x="134911" y="1720170"/>
            <a:ext cx="11812249" cy="5048704"/>
          </a:xfrm>
        </p:spPr>
        <p:txBody>
          <a:bodyPr>
            <a:noAutofit/>
          </a:bodyPr>
          <a:lstStyle/>
          <a:p>
            <a:pPr marL="0" indent="0">
              <a:buNone/>
            </a:pPr>
            <a:r>
              <a:rPr lang="en-US" dirty="0"/>
              <a:t>Reevaluate Risk from the time you enter the parking lot until you get home again.</a:t>
            </a:r>
          </a:p>
          <a:p>
            <a:r>
              <a:rPr lang="en-US" dirty="0"/>
              <a:t>Use a system that works for you on and off the water</a:t>
            </a:r>
          </a:p>
          <a:p>
            <a:r>
              <a:rPr lang="en-US" b="1" dirty="0">
                <a:solidFill>
                  <a:srgbClr val="FF0000"/>
                </a:solidFill>
              </a:rPr>
              <a:t>Red Flag</a:t>
            </a:r>
            <a:r>
              <a:rPr lang="en-US" dirty="0"/>
              <a:t>:  it looked good when you left home, but it’s bad when you get to the put-in</a:t>
            </a:r>
          </a:p>
          <a:p>
            <a:pPr lvl="1"/>
            <a:r>
              <a:rPr lang="en-US" dirty="0"/>
              <a:t>If you did your homework this isn’t a surprise…usually</a:t>
            </a:r>
          </a:p>
          <a:p>
            <a:pPr lvl="1"/>
            <a:r>
              <a:rPr lang="en-US" dirty="0"/>
              <a:t>Sometimes local knowledge can supersede forecasts</a:t>
            </a:r>
          </a:p>
          <a:p>
            <a:r>
              <a:rPr lang="en-US" dirty="0"/>
              <a:t>Constantly stay alert to changes on the water</a:t>
            </a:r>
          </a:p>
          <a:p>
            <a:r>
              <a:rPr lang="en-US" dirty="0"/>
              <a:t>Wind may make getting boats on cars dangerous</a:t>
            </a:r>
          </a:p>
          <a:p>
            <a:r>
              <a:rPr lang="en-US" dirty="0"/>
              <a:t>If people are really beat, don’t let them drive home without some food and rest </a:t>
            </a:r>
          </a:p>
        </p:txBody>
      </p:sp>
    </p:spTree>
    <p:extLst>
      <p:ext uri="{BB962C8B-B14F-4D97-AF65-F5344CB8AC3E}">
        <p14:creationId xmlns:p14="http://schemas.microsoft.com/office/powerpoint/2010/main" val="36953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things to consider when paddling in the Portland Area</a:t>
            </a:r>
          </a:p>
        </p:txBody>
      </p:sp>
      <p:sp>
        <p:nvSpPr>
          <p:cNvPr id="3" name="Content Placeholder 2"/>
          <p:cNvSpPr>
            <a:spLocks noGrp="1"/>
          </p:cNvSpPr>
          <p:nvPr>
            <p:ph idx="1"/>
          </p:nvPr>
        </p:nvSpPr>
        <p:spPr>
          <a:xfrm>
            <a:off x="838199" y="1825624"/>
            <a:ext cx="11049001" cy="5032376"/>
          </a:xfrm>
        </p:spPr>
        <p:txBody>
          <a:bodyPr>
            <a:normAutofit fontScale="85000" lnSpcReduction="20000"/>
          </a:bodyPr>
          <a:lstStyle/>
          <a:p>
            <a:r>
              <a:rPr lang="en-US" dirty="0"/>
              <a:t>Dressing for water temperature (typical water temps for different times of the year and locations)</a:t>
            </a:r>
          </a:p>
          <a:p>
            <a:r>
              <a:rPr lang="en-US" dirty="0"/>
              <a:t>Boater’s right away / shipping and small-boat traffic (worst congestion areas, etc.)</a:t>
            </a:r>
          </a:p>
          <a:p>
            <a:pPr lvl="1"/>
            <a:r>
              <a:rPr lang="en-US" dirty="0"/>
              <a:t>Avoid the Willamette downtown on a hot day</a:t>
            </a:r>
          </a:p>
          <a:p>
            <a:r>
              <a:rPr lang="en-US" dirty="0"/>
              <a:t>Wing dams and bridges - what they look like, what to avoid, what to do if you can’t</a:t>
            </a:r>
          </a:p>
          <a:p>
            <a:r>
              <a:rPr lang="en-US" dirty="0"/>
              <a:t>Winds tend to rise in the Gorge, on Willamette, at coast in the afternoon</a:t>
            </a:r>
          </a:p>
          <a:p>
            <a:r>
              <a:rPr lang="en-US" dirty="0"/>
              <a:t>Tides and mud flats (</a:t>
            </a:r>
            <a:r>
              <a:rPr lang="en-US" dirty="0" err="1"/>
              <a:t>Sauvie</a:t>
            </a:r>
            <a:r>
              <a:rPr lang="en-US" dirty="0"/>
              <a:t> Island, Scappoose Bay)</a:t>
            </a:r>
          </a:p>
          <a:p>
            <a:r>
              <a:rPr lang="en-US" dirty="0"/>
              <a:t>Fines if you don’t have your Invasive Specifies Permit or </a:t>
            </a:r>
            <a:r>
              <a:rPr lang="en-US" dirty="0" err="1"/>
              <a:t>Sauvie</a:t>
            </a:r>
            <a:r>
              <a:rPr lang="en-US" dirty="0"/>
              <a:t> Island pass</a:t>
            </a:r>
          </a:p>
          <a:p>
            <a:r>
              <a:rPr lang="en-US" dirty="0"/>
              <a:t>Water cleanliness / where to check for warnings esp. for the Willamette River</a:t>
            </a:r>
          </a:p>
          <a:p>
            <a:r>
              <a:rPr lang="en-US" dirty="0"/>
              <a:t>When the rivers are flowing too fast</a:t>
            </a:r>
          </a:p>
          <a:p>
            <a:r>
              <a:rPr lang="en-US" dirty="0"/>
              <a:t>Hunting Season, off-limits areas/times of year for wildlife refuges</a:t>
            </a:r>
          </a:p>
          <a:p>
            <a:r>
              <a:rPr lang="en-US" dirty="0"/>
              <a:t>Sometimes you get ticketed if parking in a trailer spot (even when doubled up)</a:t>
            </a:r>
          </a:p>
          <a:p>
            <a:r>
              <a:rPr lang="en-US" dirty="0"/>
              <a:t>Some boat ramps are free, some are not, some require a Discover or similar pass</a:t>
            </a:r>
          </a:p>
        </p:txBody>
      </p:sp>
    </p:spTree>
    <p:extLst>
      <p:ext uri="{BB962C8B-B14F-4D97-AF65-F5344CB8AC3E}">
        <p14:creationId xmlns:p14="http://schemas.microsoft.com/office/powerpoint/2010/main" val="32641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838200" y="1825624"/>
            <a:ext cx="10515600" cy="4815807"/>
          </a:xfrm>
        </p:spPr>
        <p:txBody>
          <a:bodyPr>
            <a:normAutofit fontScale="92500" lnSpcReduction="20000"/>
          </a:bodyPr>
          <a:lstStyle/>
          <a:p>
            <a:r>
              <a:rPr lang="en-US" sz="3600" dirty="0"/>
              <a:t>Know your team and know yourself</a:t>
            </a:r>
          </a:p>
          <a:p>
            <a:r>
              <a:rPr lang="en-US" sz="3600" dirty="0"/>
              <a:t>Be honest with yourself</a:t>
            </a:r>
          </a:p>
          <a:p>
            <a:r>
              <a:rPr lang="en-US" sz="3600" dirty="0"/>
              <a:t>What could go wrong, and could you and the group handle it if it did?</a:t>
            </a:r>
          </a:p>
          <a:p>
            <a:r>
              <a:rPr lang="en-US" sz="3600" dirty="0"/>
              <a:t>Look for “automatic thinking” in yourself and others (rules of thumb, heuristic traps)</a:t>
            </a:r>
          </a:p>
          <a:p>
            <a:pPr lvl="1"/>
            <a:r>
              <a:rPr lang="en-US" sz="3200" dirty="0"/>
              <a:t>And train to avoid them</a:t>
            </a:r>
          </a:p>
          <a:p>
            <a:r>
              <a:rPr lang="en-US" sz="3600" dirty="0"/>
              <a:t>The OOPS pre-trip checklist is your last-minute sanity check and chance to gauge the comfort of the group before you get on the water</a:t>
            </a:r>
          </a:p>
          <a:p>
            <a:r>
              <a:rPr lang="en-US" sz="3600" dirty="0"/>
              <a:t>Continue to re-evaluate when you get on the water</a:t>
            </a:r>
          </a:p>
        </p:txBody>
      </p:sp>
    </p:spTree>
    <p:extLst>
      <p:ext uri="{BB962C8B-B14F-4D97-AF65-F5344CB8AC3E}">
        <p14:creationId xmlns:p14="http://schemas.microsoft.com/office/powerpoint/2010/main" val="24456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651818"/>
            <a:ext cx="10515600" cy="4928595"/>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903513" y="4172916"/>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498" y="0"/>
            <a:ext cx="7236502" cy="4739909"/>
          </a:xfrm>
          <a:prstGeom prst="rect">
            <a:avLst/>
          </a:prstGeom>
        </p:spPr>
      </p:pic>
    </p:spTree>
    <p:extLst>
      <p:ext uri="{BB962C8B-B14F-4D97-AF65-F5344CB8AC3E}">
        <p14:creationId xmlns:p14="http://schemas.microsoft.com/office/powerpoint/2010/main" val="12663072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most Common Medical Issues</a:t>
            </a:r>
          </a:p>
        </p:txBody>
      </p:sp>
      <p:sp>
        <p:nvSpPr>
          <p:cNvPr id="5" name="Content Placeholder 4"/>
          <p:cNvSpPr>
            <a:spLocks noGrp="1"/>
          </p:cNvSpPr>
          <p:nvPr>
            <p:ph idx="1"/>
          </p:nvPr>
        </p:nvSpPr>
        <p:spPr>
          <a:xfrm>
            <a:off x="838200" y="1825625"/>
            <a:ext cx="10704226" cy="4830008"/>
          </a:xfrm>
        </p:spPr>
        <p:txBody>
          <a:bodyPr>
            <a:normAutofit/>
          </a:bodyPr>
          <a:lstStyle/>
          <a:p>
            <a:r>
              <a:rPr lang="en-US" sz="4000" dirty="0"/>
              <a:t>Injuries from the car to the put-in</a:t>
            </a:r>
          </a:p>
          <a:p>
            <a:pPr lvl="1"/>
            <a:r>
              <a:rPr lang="en-US" sz="3600" dirty="0"/>
              <a:t>Including getting into/out of a boat</a:t>
            </a:r>
          </a:p>
          <a:p>
            <a:pPr lvl="1"/>
            <a:r>
              <a:rPr lang="en-US" sz="3600" dirty="0"/>
              <a:t>To prevent these injuries</a:t>
            </a:r>
          </a:p>
          <a:p>
            <a:pPr lvl="2"/>
            <a:r>
              <a:rPr lang="en-US" sz="2800" dirty="0"/>
              <a:t>Two+ people carry all boats – builds a team, too</a:t>
            </a:r>
          </a:p>
          <a:p>
            <a:pPr lvl="2"/>
            <a:r>
              <a:rPr lang="en-US" sz="2800" dirty="0"/>
              <a:t>Hold onto boat if there is a wind when taking on/off car</a:t>
            </a:r>
          </a:p>
          <a:p>
            <a:pPr lvl="2"/>
            <a:r>
              <a:rPr lang="en-US" sz="2800" dirty="0"/>
              <a:t>Help less-experienced paddlers launch, or get out</a:t>
            </a:r>
          </a:p>
          <a:p>
            <a:r>
              <a:rPr lang="en-US" sz="4000" dirty="0"/>
              <a:t>Sunburn</a:t>
            </a:r>
          </a:p>
          <a:p>
            <a:r>
              <a:rPr lang="en-US" sz="4000" dirty="0"/>
              <a:t>Heat and Cold Challenges</a:t>
            </a:r>
          </a:p>
        </p:txBody>
      </p:sp>
    </p:spTree>
    <p:extLst>
      <p:ext uri="{BB962C8B-B14F-4D97-AF65-F5344CB8AC3E}">
        <p14:creationId xmlns:p14="http://schemas.microsoft.com/office/powerpoint/2010/main" val="26409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dirty="0"/>
              <a:t>Medical Emergencies</a:t>
            </a:r>
          </a:p>
        </p:txBody>
      </p:sp>
      <p:sp>
        <p:nvSpPr>
          <p:cNvPr id="109571" name="Rectangle 3"/>
          <p:cNvSpPr>
            <a:spLocks noGrp="1" noChangeArrowheads="1"/>
          </p:cNvSpPr>
          <p:nvPr>
            <p:ph type="body" idx="1"/>
          </p:nvPr>
        </p:nvSpPr>
        <p:spPr>
          <a:xfrm>
            <a:off x="838199" y="1651818"/>
            <a:ext cx="10673443" cy="5042895"/>
          </a:xfrm>
        </p:spPr>
        <p:txBody>
          <a:bodyPr>
            <a:noAutofit/>
          </a:bodyPr>
          <a:lstStyle/>
          <a:p>
            <a:pPr eaLnBrk="1" hangingPunct="1"/>
            <a:r>
              <a:rPr lang="en-US" altLang="en-US" sz="3200" dirty="0"/>
              <a:t>Red Cross training is for an Urban environment:</a:t>
            </a:r>
          </a:p>
          <a:p>
            <a:pPr lvl="1" eaLnBrk="1" hangingPunct="1"/>
            <a:r>
              <a:rPr lang="en-US" altLang="en-US" sz="2800" dirty="0"/>
              <a:t>Professional medical care is minutes away.</a:t>
            </a:r>
          </a:p>
          <a:p>
            <a:pPr lvl="1" eaLnBrk="1" hangingPunct="1"/>
            <a:r>
              <a:rPr lang="en-US" altLang="en-US" sz="2800" dirty="0"/>
              <a:t>Medical emergencies: Wash your hands, dial 911, know CPR.</a:t>
            </a:r>
          </a:p>
          <a:p>
            <a:pPr eaLnBrk="1" hangingPunct="1"/>
            <a:r>
              <a:rPr lang="en-US" altLang="en-US" sz="3200" dirty="0"/>
              <a:t>Kayaking is more exposed:</a:t>
            </a:r>
          </a:p>
          <a:p>
            <a:pPr lvl="1" eaLnBrk="1" hangingPunct="1"/>
            <a:r>
              <a:rPr lang="en-US" altLang="en-US" sz="2800" dirty="0"/>
              <a:t>Professional medical care may be hours to days away.</a:t>
            </a:r>
          </a:p>
          <a:p>
            <a:pPr lvl="1" eaLnBrk="1" hangingPunct="1"/>
            <a:r>
              <a:rPr lang="en-US" altLang="en-US" sz="2800" dirty="0"/>
              <a:t>Medical emergencies: deal with it … you are on your own!</a:t>
            </a:r>
          </a:p>
          <a:p>
            <a:pPr eaLnBrk="1" hangingPunct="1"/>
            <a:r>
              <a:rPr lang="en-US" altLang="en-US" sz="3200" dirty="0"/>
              <a:t>Be prepared for what you might encounter on an OOPS trip:</a:t>
            </a:r>
          </a:p>
          <a:p>
            <a:pPr lvl="1" eaLnBrk="1" hangingPunct="1"/>
            <a:r>
              <a:rPr lang="en-US" altLang="en-US" sz="2800" dirty="0"/>
              <a:t>Cold water plus wet and stormy weather</a:t>
            </a:r>
          </a:p>
          <a:p>
            <a:pPr lvl="1" eaLnBrk="1" hangingPunct="1"/>
            <a:r>
              <a:rPr lang="en-US" altLang="en-US" sz="2800" dirty="0"/>
              <a:t>The demographics of our paddlers</a:t>
            </a:r>
          </a:p>
          <a:p>
            <a:pPr lvl="2" eaLnBrk="1" hangingPunct="1"/>
            <a:r>
              <a:rPr lang="en-US" altLang="en-US" sz="2400" dirty="0"/>
              <a:t>Most OOPS members are middle-aged or beyond</a:t>
            </a:r>
          </a:p>
          <a:p>
            <a:pPr lvl="2" eaLnBrk="1" hangingPunct="1"/>
            <a:r>
              <a:rPr lang="en-US" altLang="en-US" sz="2400" dirty="0"/>
              <a:t>Most of us are “desk bound” and not as fit as we’d like/should be</a:t>
            </a:r>
          </a:p>
        </p:txBody>
      </p:sp>
    </p:spTree>
    <p:extLst>
      <p:ext uri="{BB962C8B-B14F-4D97-AF65-F5344CB8AC3E}">
        <p14:creationId xmlns:p14="http://schemas.microsoft.com/office/powerpoint/2010/main" val="3441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5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5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5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5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95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57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5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altLang="en-US" dirty="0"/>
              <a:t>The “Most Likely” Medical Emergencies</a:t>
            </a:r>
          </a:p>
        </p:txBody>
      </p:sp>
      <p:sp>
        <p:nvSpPr>
          <p:cNvPr id="3" name="Content Placeholder 2"/>
          <p:cNvSpPr>
            <a:spLocks noGrp="1"/>
          </p:cNvSpPr>
          <p:nvPr>
            <p:ph idx="1"/>
          </p:nvPr>
        </p:nvSpPr>
        <p:spPr>
          <a:xfrm>
            <a:off x="838200" y="1651818"/>
            <a:ext cx="10515600" cy="4977581"/>
          </a:xfrm>
        </p:spPr>
        <p:txBody>
          <a:bodyPr>
            <a:normAutofit fontScale="92500" lnSpcReduction="20000"/>
          </a:bodyPr>
          <a:lstStyle/>
          <a:p>
            <a:pPr marL="0" indent="0">
              <a:buNone/>
              <a:defRPr/>
            </a:pPr>
            <a:r>
              <a:rPr lang="en-US" dirty="0"/>
              <a:t>Some of the more severe issues you may see on a paddle:</a:t>
            </a:r>
          </a:p>
          <a:p>
            <a:pPr>
              <a:defRPr/>
            </a:pPr>
            <a:r>
              <a:rPr lang="en-US" sz="2800" dirty="0"/>
              <a:t>Cuts, bruises, strains, breaks</a:t>
            </a:r>
          </a:p>
          <a:p>
            <a:pPr>
              <a:defRPr/>
            </a:pPr>
            <a:r>
              <a:rPr lang="en-US" sz="2800" dirty="0"/>
              <a:t>Heat Challenge (Hypothermia/Overheating)</a:t>
            </a:r>
          </a:p>
          <a:p>
            <a:pPr>
              <a:defRPr/>
            </a:pPr>
            <a:r>
              <a:rPr lang="en-US" sz="2800" dirty="0"/>
              <a:t>Diabetic Reaction</a:t>
            </a:r>
          </a:p>
          <a:p>
            <a:pPr>
              <a:defRPr/>
            </a:pPr>
            <a:r>
              <a:rPr lang="en-US" sz="2800" dirty="0"/>
              <a:t>Heart Issue</a:t>
            </a:r>
          </a:p>
          <a:p>
            <a:pPr>
              <a:defRPr/>
            </a:pPr>
            <a:r>
              <a:rPr lang="en-US" sz="2800" dirty="0"/>
              <a:t>Stroke</a:t>
            </a:r>
          </a:p>
          <a:p>
            <a:pPr>
              <a:defRPr/>
            </a:pPr>
            <a:r>
              <a:rPr lang="en-US" sz="2800" dirty="0"/>
              <a:t>Anaphylaxis</a:t>
            </a:r>
          </a:p>
          <a:p>
            <a:pPr>
              <a:defRPr/>
            </a:pPr>
            <a:r>
              <a:rPr lang="en-US" sz="2800" dirty="0"/>
              <a:t>Sea Sickness/Nausea</a:t>
            </a:r>
          </a:p>
          <a:p>
            <a:pPr>
              <a:defRPr/>
            </a:pPr>
            <a:r>
              <a:rPr lang="en-US" sz="2800" dirty="0"/>
              <a:t>Drowning</a:t>
            </a:r>
          </a:p>
          <a:p>
            <a:pPr>
              <a:defRPr/>
            </a:pPr>
            <a:endParaRPr lang="en-US" dirty="0"/>
          </a:p>
          <a:p>
            <a:pPr marL="0" indent="0">
              <a:buNone/>
              <a:defRPr/>
            </a:pPr>
            <a:r>
              <a:rPr lang="en-US" dirty="0"/>
              <a:t>The Bad News:  all of these are higher risk/likelihood in the over-50 crowd (most of OOPS)</a:t>
            </a:r>
          </a:p>
          <a:p>
            <a:pPr>
              <a:defRPr/>
            </a:pPr>
            <a:endParaRPr lang="en-US" dirty="0"/>
          </a:p>
        </p:txBody>
      </p:sp>
    </p:spTree>
    <p:extLst>
      <p:ext uri="{BB962C8B-B14F-4D97-AF65-F5344CB8AC3E}">
        <p14:creationId xmlns:p14="http://schemas.microsoft.com/office/powerpoint/2010/main" val="3151170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something goes horribly wrong?</a:t>
            </a:r>
          </a:p>
        </p:txBody>
      </p:sp>
      <p:sp>
        <p:nvSpPr>
          <p:cNvPr id="3" name="Content Placeholder 2"/>
          <p:cNvSpPr>
            <a:spLocks noGrp="1"/>
          </p:cNvSpPr>
          <p:nvPr>
            <p:ph idx="1"/>
          </p:nvPr>
        </p:nvSpPr>
        <p:spPr>
          <a:xfrm>
            <a:off x="604157" y="1690688"/>
            <a:ext cx="10983686" cy="4351338"/>
          </a:xfrm>
        </p:spPr>
        <p:txBody>
          <a:bodyPr>
            <a:noAutofit/>
          </a:bodyPr>
          <a:lstStyle/>
          <a:p>
            <a:pPr marL="0" indent="0">
              <a:buNone/>
            </a:pPr>
            <a:r>
              <a:rPr lang="en-US" sz="3200" dirty="0"/>
              <a:t>If there is an incident, the most experienced professional paddlers from Alder Creek, Next Adventure, Portland Kayak, Body Boat Blade, Columbia River Kayak, etc. will be </a:t>
            </a:r>
            <a:r>
              <a:rPr lang="en-US" sz="3200" b="1" u="sng" dirty="0"/>
              <a:t>witnesses for the prosecution</a:t>
            </a:r>
          </a:p>
          <a:p>
            <a:r>
              <a:rPr lang="en-US" sz="3200" dirty="0"/>
              <a:t>They will be asked if the participants (especially leaders) of the paddle exercised proper “duty of care” based on industry standards, and did not lead participants into harm due to negligence or incompetence</a:t>
            </a:r>
          </a:p>
          <a:p>
            <a:endParaRPr lang="en-US" sz="1400" dirty="0"/>
          </a:p>
          <a:p>
            <a:pPr marL="0" indent="0">
              <a:buNone/>
            </a:pPr>
            <a:r>
              <a:rPr lang="en-US" sz="3200" b="1" dirty="0"/>
              <a:t>We want to be sure that all paddlers will receive a positive review from these paddling experts</a:t>
            </a:r>
          </a:p>
        </p:txBody>
      </p:sp>
    </p:spTree>
    <p:extLst>
      <p:ext uri="{BB962C8B-B14F-4D97-AF65-F5344CB8AC3E}">
        <p14:creationId xmlns:p14="http://schemas.microsoft.com/office/powerpoint/2010/main" val="9377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a:t>For All Medical Issues</a:t>
            </a:r>
          </a:p>
        </p:txBody>
      </p:sp>
      <p:sp>
        <p:nvSpPr>
          <p:cNvPr id="111619" name="Content Placeholder 2"/>
          <p:cNvSpPr>
            <a:spLocks noGrp="1"/>
          </p:cNvSpPr>
          <p:nvPr>
            <p:ph idx="1"/>
          </p:nvPr>
        </p:nvSpPr>
        <p:spPr>
          <a:xfrm>
            <a:off x="408214" y="1888760"/>
            <a:ext cx="11553937" cy="4841823"/>
          </a:xfrm>
        </p:spPr>
        <p:txBody>
          <a:bodyPr>
            <a:noAutofit/>
          </a:bodyPr>
          <a:lstStyle/>
          <a:p>
            <a:pPr marL="0" indent="0">
              <a:buNone/>
            </a:pPr>
            <a:r>
              <a:rPr lang="en-US" altLang="en-US" sz="3600" b="1" dirty="0"/>
              <a:t>Ensure scene safety</a:t>
            </a:r>
          </a:p>
          <a:p>
            <a:r>
              <a:rPr lang="en-US" altLang="en-US" sz="3200" dirty="0"/>
              <a:t>Don’t treat the patient while the caregiver or patient are still at risk</a:t>
            </a:r>
          </a:p>
          <a:p>
            <a:pPr lvl="1"/>
            <a:r>
              <a:rPr lang="en-US" altLang="en-US" sz="2800" dirty="0"/>
              <a:t>Expand your awareness to the max!</a:t>
            </a:r>
          </a:p>
          <a:p>
            <a:pPr lvl="1"/>
            <a:r>
              <a:rPr lang="en-US" altLang="en-US" sz="2800" dirty="0"/>
              <a:t>Don’t increase the number of patients!</a:t>
            </a:r>
          </a:p>
          <a:p>
            <a:r>
              <a:rPr lang="en-US" altLang="en-US" sz="3200" dirty="0"/>
              <a:t>The leader should stay apart from treatment</a:t>
            </a:r>
          </a:p>
          <a:p>
            <a:pPr lvl="1"/>
            <a:r>
              <a:rPr lang="en-US" altLang="en-US" sz="2800" dirty="0"/>
              <a:t>Or delegate overall group coordination to someone else if the leader the most skilled medical provider present</a:t>
            </a:r>
          </a:p>
          <a:p>
            <a:r>
              <a:rPr lang="en-US" altLang="en-US" sz="3200" dirty="0"/>
              <a:t>Don’t make the patient worse</a:t>
            </a:r>
          </a:p>
          <a:p>
            <a:pPr lvl="1"/>
            <a:r>
              <a:rPr lang="en-US" altLang="en-US" sz="2800" dirty="0"/>
              <a:t>Watch out for hypothermia while treating/transporting a patient</a:t>
            </a:r>
            <a:endParaRPr lang="en-US" altLang="en-US" sz="3200" dirty="0"/>
          </a:p>
        </p:txBody>
      </p:sp>
    </p:spTree>
    <p:extLst>
      <p:ext uri="{BB962C8B-B14F-4D97-AF65-F5344CB8AC3E}">
        <p14:creationId xmlns:p14="http://schemas.microsoft.com/office/powerpoint/2010/main" val="172349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16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6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altLang="en-US" dirty="0"/>
              <a:t>For All Medical Issues cont.</a:t>
            </a:r>
          </a:p>
        </p:txBody>
      </p:sp>
      <p:sp>
        <p:nvSpPr>
          <p:cNvPr id="111619" name="Content Placeholder 2"/>
          <p:cNvSpPr>
            <a:spLocks noGrp="1"/>
          </p:cNvSpPr>
          <p:nvPr>
            <p:ph idx="1"/>
          </p:nvPr>
        </p:nvSpPr>
        <p:spPr>
          <a:xfrm>
            <a:off x="408214" y="2233534"/>
            <a:ext cx="11553937" cy="4497050"/>
          </a:xfrm>
        </p:spPr>
        <p:txBody>
          <a:bodyPr>
            <a:noAutofit/>
          </a:bodyPr>
          <a:lstStyle/>
          <a:p>
            <a:pPr marL="0" indent="0">
              <a:buNone/>
            </a:pPr>
            <a:r>
              <a:rPr lang="en-US" altLang="en-US" sz="4000" b="1" dirty="0"/>
              <a:t>Biohazards - Take appropriate precautions</a:t>
            </a:r>
          </a:p>
          <a:p>
            <a:r>
              <a:rPr lang="en-US" altLang="en-US" sz="3600" dirty="0"/>
              <a:t>If it’s wet, and not yours, don’t let it get on you (goes both ways)</a:t>
            </a:r>
          </a:p>
          <a:p>
            <a:endParaRPr lang="en-US" altLang="en-US" sz="1100" dirty="0"/>
          </a:p>
          <a:p>
            <a:pPr marL="0" indent="0">
              <a:buNone/>
            </a:pPr>
            <a:r>
              <a:rPr lang="en-US" altLang="en-US" sz="4000" b="1" dirty="0"/>
              <a:t>Use Your Eyes first!</a:t>
            </a:r>
          </a:p>
          <a:p>
            <a:r>
              <a:rPr lang="en-US" altLang="en-US" sz="3600" dirty="0"/>
              <a:t>Do they look sick?   How sick?  Is it safe for you to help?</a:t>
            </a:r>
          </a:p>
        </p:txBody>
      </p:sp>
    </p:spTree>
    <p:extLst>
      <p:ext uri="{BB962C8B-B14F-4D97-AF65-F5344CB8AC3E}">
        <p14:creationId xmlns:p14="http://schemas.microsoft.com/office/powerpoint/2010/main" val="38878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6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16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0" indent="0">
              <a:buNone/>
            </a:pPr>
            <a:r>
              <a:rPr lang="en-US" dirty="0"/>
              <a:t>The following are not a substitute for professional medical training</a:t>
            </a:r>
          </a:p>
        </p:txBody>
      </p:sp>
    </p:spTree>
    <p:extLst>
      <p:ext uri="{BB962C8B-B14F-4D97-AF65-F5344CB8AC3E}">
        <p14:creationId xmlns:p14="http://schemas.microsoft.com/office/powerpoint/2010/main" val="27813625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Assessment 1</a:t>
            </a:r>
          </a:p>
        </p:txBody>
      </p:sp>
      <p:sp>
        <p:nvSpPr>
          <p:cNvPr id="6" name="Content Placeholder 5"/>
          <p:cNvSpPr>
            <a:spLocks noGrp="1"/>
          </p:cNvSpPr>
          <p:nvPr>
            <p:ph idx="1"/>
          </p:nvPr>
        </p:nvSpPr>
        <p:spPr>
          <a:xfrm>
            <a:off x="498764" y="1496291"/>
            <a:ext cx="11693236" cy="5445929"/>
          </a:xfrm>
        </p:spPr>
        <p:txBody>
          <a:bodyPr>
            <a:normAutofit fontScale="92500" lnSpcReduction="10000"/>
          </a:bodyPr>
          <a:lstStyle/>
          <a:p>
            <a:pPr marL="0" indent="0">
              <a:buNone/>
            </a:pPr>
            <a:r>
              <a:rPr lang="en-US" sz="3900" dirty="0"/>
              <a:t>Is this person sick?   Before touching the patient and while sizing up scene, assess the following:</a:t>
            </a:r>
          </a:p>
          <a:p>
            <a:r>
              <a:rPr lang="en-US" sz="3200" dirty="0"/>
              <a:t>“Appearance”</a:t>
            </a:r>
          </a:p>
          <a:p>
            <a:pPr lvl="1"/>
            <a:r>
              <a:rPr lang="en-US" sz="2800" dirty="0"/>
              <a:t>Check the following</a:t>
            </a:r>
          </a:p>
          <a:p>
            <a:pPr lvl="2"/>
            <a:r>
              <a:rPr lang="en-US" sz="2400" dirty="0"/>
              <a:t>Normal eye contact, muscle tone, behavior, movement?  Nausea?  Unusual headache?  In pain?  </a:t>
            </a:r>
            <a:r>
              <a:rPr lang="en-US" sz="2400" b="1" dirty="0"/>
              <a:t>Unusual</a:t>
            </a:r>
            <a:r>
              <a:rPr lang="en-US" sz="2400" dirty="0"/>
              <a:t> anxiety/combativeness?</a:t>
            </a:r>
          </a:p>
          <a:p>
            <a:pPr lvl="2"/>
            <a:r>
              <a:rPr lang="en-US" sz="2400" dirty="0"/>
              <a:t>Seems to be making sense?  Mental state altered, or in distress,  or “feeling of doom”</a:t>
            </a:r>
          </a:p>
          <a:p>
            <a:pPr lvl="2"/>
            <a:r>
              <a:rPr lang="en-US" sz="2400" dirty="0"/>
              <a:t>“Last time I felt this way I was hospitalized for…”</a:t>
            </a:r>
          </a:p>
          <a:p>
            <a:pPr lvl="1"/>
            <a:r>
              <a:rPr lang="en-US" sz="2800" dirty="0"/>
              <a:t>If the patient’s mental state is altered – medical emergency</a:t>
            </a:r>
          </a:p>
          <a:p>
            <a:pPr lvl="2"/>
            <a:r>
              <a:rPr lang="en-US" sz="2400" dirty="0"/>
              <a:t>Depending on how they are altered, it could be a heat challenge, stroke, diabetic reaction, sea sickness, heart attack, fear, etc.</a:t>
            </a:r>
          </a:p>
          <a:p>
            <a:pPr lvl="2"/>
            <a:r>
              <a:rPr lang="en-US" sz="2400" dirty="0"/>
              <a:t>Trip over – try to solve/minimize the problem, aggressively get help/get to help </a:t>
            </a:r>
          </a:p>
          <a:p>
            <a:pPr lvl="2"/>
            <a:r>
              <a:rPr lang="en-US" sz="2400" dirty="0"/>
              <a:t>Don’t make the patient do anything – keep them rested, calm while others tow, etc.</a:t>
            </a:r>
          </a:p>
          <a:p>
            <a:pPr lvl="1"/>
            <a:r>
              <a:rPr lang="en-US" sz="2800" dirty="0"/>
              <a:t>Note time when changes first noticed</a:t>
            </a:r>
          </a:p>
          <a:p>
            <a:endParaRPr lang="en-US" sz="2800" dirty="0"/>
          </a:p>
        </p:txBody>
      </p:sp>
    </p:spTree>
    <p:extLst>
      <p:ext uri="{BB962C8B-B14F-4D97-AF65-F5344CB8AC3E}">
        <p14:creationId xmlns:p14="http://schemas.microsoft.com/office/powerpoint/2010/main" val="5682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Assessment 2</a:t>
            </a:r>
          </a:p>
        </p:txBody>
      </p:sp>
      <p:sp>
        <p:nvSpPr>
          <p:cNvPr id="6" name="Content Placeholder 5"/>
          <p:cNvSpPr>
            <a:spLocks noGrp="1"/>
          </p:cNvSpPr>
          <p:nvPr>
            <p:ph idx="1"/>
          </p:nvPr>
        </p:nvSpPr>
        <p:spPr>
          <a:xfrm>
            <a:off x="498764" y="1496291"/>
            <a:ext cx="11089178" cy="5494055"/>
          </a:xfrm>
        </p:spPr>
        <p:txBody>
          <a:bodyPr>
            <a:normAutofit fontScale="92500" lnSpcReduction="20000"/>
          </a:bodyPr>
          <a:lstStyle/>
          <a:p>
            <a:pPr marL="0" indent="0">
              <a:buNone/>
            </a:pPr>
            <a:r>
              <a:rPr lang="en-US" sz="3900" dirty="0"/>
              <a:t>Is this person sick?   Before touching the patient and while sizing up scene, assess the following:</a:t>
            </a:r>
          </a:p>
          <a:p>
            <a:r>
              <a:rPr lang="en-US" sz="3200" dirty="0"/>
              <a:t>Breathing – normal breathing is quiet and effortless</a:t>
            </a:r>
          </a:p>
          <a:p>
            <a:pPr lvl="1"/>
            <a:r>
              <a:rPr lang="en-US" sz="2800" dirty="0"/>
              <a:t>Check the following</a:t>
            </a:r>
          </a:p>
          <a:p>
            <a:pPr lvl="2"/>
            <a:r>
              <a:rPr lang="en-US" sz="2400" dirty="0"/>
              <a:t>Does it seem to require great effort?  Speaking in broken sentences?</a:t>
            </a:r>
          </a:p>
          <a:p>
            <a:pPr lvl="2"/>
            <a:r>
              <a:rPr lang="en-US" sz="2400" dirty="0"/>
              <a:t>Unusually fast or slow?</a:t>
            </a:r>
          </a:p>
          <a:p>
            <a:pPr lvl="2"/>
            <a:r>
              <a:rPr lang="en-US" sz="2400" dirty="0"/>
              <a:t>Position of comfort eases breathing (</a:t>
            </a:r>
            <a:r>
              <a:rPr lang="en-US" sz="2400" dirty="0" err="1"/>
              <a:t>tripoding</a:t>
            </a:r>
            <a:r>
              <a:rPr lang="en-US" sz="2400" dirty="0"/>
              <a:t>)?</a:t>
            </a:r>
          </a:p>
          <a:p>
            <a:pPr lvl="2"/>
            <a:r>
              <a:rPr lang="en-US" sz="2400" dirty="0"/>
              <a:t>What sort of breathing noises?</a:t>
            </a:r>
          </a:p>
          <a:p>
            <a:pPr lvl="1"/>
            <a:r>
              <a:rPr lang="en-US" sz="2800" dirty="0"/>
              <a:t>No breathing</a:t>
            </a:r>
          </a:p>
          <a:p>
            <a:pPr lvl="2"/>
            <a:r>
              <a:rPr lang="en-US" sz="2400" dirty="0"/>
              <a:t>Call for help</a:t>
            </a:r>
          </a:p>
          <a:p>
            <a:pPr lvl="2"/>
            <a:r>
              <a:rPr lang="en-US" sz="2400" dirty="0"/>
              <a:t>Check for obstructions</a:t>
            </a:r>
          </a:p>
          <a:p>
            <a:pPr lvl="2"/>
            <a:r>
              <a:rPr lang="en-US" sz="2400" dirty="0"/>
              <a:t>Start CPR/breathing for patient</a:t>
            </a:r>
          </a:p>
          <a:p>
            <a:pPr lvl="1"/>
            <a:r>
              <a:rPr lang="en-US" sz="2800" dirty="0"/>
              <a:t>Labored breathing – medical emergency - trip over</a:t>
            </a:r>
          </a:p>
          <a:p>
            <a:pPr lvl="2"/>
            <a:r>
              <a:rPr lang="en-US" sz="2400" dirty="0"/>
              <a:t>Check for and administer appropriate medications (asthma/allergy)</a:t>
            </a:r>
          </a:p>
          <a:p>
            <a:pPr lvl="2"/>
            <a:r>
              <a:rPr lang="en-US" sz="2400" dirty="0"/>
              <a:t>Pull out all the stops to get help/get to help</a:t>
            </a:r>
          </a:p>
          <a:p>
            <a:pPr lvl="1"/>
            <a:r>
              <a:rPr lang="en-US" sz="2800" dirty="0"/>
              <a:t>Note time when problem first noticed</a:t>
            </a:r>
          </a:p>
        </p:txBody>
      </p:sp>
    </p:spTree>
    <p:extLst>
      <p:ext uri="{BB962C8B-B14F-4D97-AF65-F5344CB8AC3E}">
        <p14:creationId xmlns:p14="http://schemas.microsoft.com/office/powerpoint/2010/main" val="138662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Assessment 3</a:t>
            </a:r>
          </a:p>
        </p:txBody>
      </p:sp>
      <p:sp>
        <p:nvSpPr>
          <p:cNvPr id="6" name="Content Placeholder 5"/>
          <p:cNvSpPr>
            <a:spLocks noGrp="1"/>
          </p:cNvSpPr>
          <p:nvPr>
            <p:ph idx="1"/>
          </p:nvPr>
        </p:nvSpPr>
        <p:spPr>
          <a:xfrm>
            <a:off x="498764" y="1496292"/>
            <a:ext cx="11089178" cy="5153890"/>
          </a:xfrm>
        </p:spPr>
        <p:txBody>
          <a:bodyPr>
            <a:normAutofit lnSpcReduction="10000"/>
          </a:bodyPr>
          <a:lstStyle/>
          <a:p>
            <a:pPr marL="0" indent="0">
              <a:buNone/>
            </a:pPr>
            <a:r>
              <a:rPr lang="en-US" sz="3900" dirty="0"/>
              <a:t>Is this person sick?   Before touching the patient and while sizing up scene, assess the following:</a:t>
            </a:r>
          </a:p>
          <a:p>
            <a:r>
              <a:rPr lang="en-US" sz="3200" dirty="0"/>
              <a:t>Circulation</a:t>
            </a:r>
          </a:p>
          <a:p>
            <a:pPr lvl="1"/>
            <a:r>
              <a:rPr lang="en-US" sz="2800" dirty="0"/>
              <a:t>Check for</a:t>
            </a:r>
          </a:p>
          <a:p>
            <a:pPr lvl="2"/>
            <a:r>
              <a:rPr lang="en-US" sz="2400" dirty="0"/>
              <a:t>Healthy skin color, or pale, mottled, or bluish?  Inappropriate sweating/lack of sweating?</a:t>
            </a:r>
          </a:p>
          <a:p>
            <a:pPr lvl="2"/>
            <a:r>
              <a:rPr lang="en-US" sz="2400" dirty="0"/>
              <a:t>Signs of trauma or bleeding?</a:t>
            </a:r>
          </a:p>
          <a:p>
            <a:pPr lvl="1"/>
            <a:r>
              <a:rPr lang="en-US" sz="2800" dirty="0"/>
              <a:t>Trauma/bleeding?</a:t>
            </a:r>
          </a:p>
          <a:p>
            <a:pPr lvl="2"/>
            <a:r>
              <a:rPr lang="en-US" sz="2400" dirty="0"/>
              <a:t>Aggressively stop severe/prolonged bleeding</a:t>
            </a:r>
          </a:p>
          <a:p>
            <a:pPr lvl="2"/>
            <a:r>
              <a:rPr lang="en-US" sz="2400" dirty="0"/>
              <a:t>Immobilize damaged parts of body</a:t>
            </a:r>
          </a:p>
          <a:p>
            <a:pPr lvl="2"/>
            <a:r>
              <a:rPr lang="en-US" sz="2400" dirty="0"/>
              <a:t>Keep clean and get help/get to help</a:t>
            </a:r>
          </a:p>
          <a:p>
            <a:pPr lvl="1"/>
            <a:r>
              <a:rPr lang="en-US" sz="2800" dirty="0"/>
              <a:t>Skin color/sweat not normal – medical emergency</a:t>
            </a:r>
          </a:p>
        </p:txBody>
      </p:sp>
    </p:spTree>
    <p:extLst>
      <p:ext uri="{BB962C8B-B14F-4D97-AF65-F5344CB8AC3E}">
        <p14:creationId xmlns:p14="http://schemas.microsoft.com/office/powerpoint/2010/main" val="2834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quick assessments</a:t>
            </a:r>
          </a:p>
        </p:txBody>
      </p:sp>
      <p:sp>
        <p:nvSpPr>
          <p:cNvPr id="3" name="Content Placeholder 2"/>
          <p:cNvSpPr>
            <a:spLocks noGrp="1"/>
          </p:cNvSpPr>
          <p:nvPr>
            <p:ph idx="1"/>
          </p:nvPr>
        </p:nvSpPr>
        <p:spPr/>
        <p:txBody>
          <a:bodyPr/>
          <a:lstStyle/>
          <a:p>
            <a:r>
              <a:rPr lang="en-US" dirty="0"/>
              <a:t>Check for 30, 2, “Can-Do”</a:t>
            </a:r>
          </a:p>
          <a:p>
            <a:pPr lvl="1"/>
            <a:r>
              <a:rPr lang="en-US" dirty="0"/>
              <a:t>Respiration under 30</a:t>
            </a:r>
          </a:p>
          <a:p>
            <a:pPr lvl="1"/>
            <a:r>
              <a:rPr lang="en-US" dirty="0"/>
              <a:t>Perfusion takes less than 2 seconds (press fingernail or ear lob, release)</a:t>
            </a:r>
          </a:p>
          <a:p>
            <a:pPr lvl="1"/>
            <a:r>
              <a:rPr lang="en-US" dirty="0"/>
              <a:t>Able to follow simple commands</a:t>
            </a:r>
          </a:p>
          <a:p>
            <a:pPr lvl="1"/>
            <a:r>
              <a:rPr lang="en-US" dirty="0"/>
              <a:t>Failure of any test is a medical emergency</a:t>
            </a:r>
          </a:p>
          <a:p>
            <a:r>
              <a:rPr lang="en-US" dirty="0"/>
              <a:t>Radial Pulse and “Can-Do”</a:t>
            </a:r>
          </a:p>
          <a:p>
            <a:pPr lvl="1"/>
            <a:r>
              <a:rPr lang="en-US" dirty="0"/>
              <a:t>Can you find a pulse on the wrist under thumb?</a:t>
            </a:r>
          </a:p>
          <a:p>
            <a:pPr lvl="1"/>
            <a:r>
              <a:rPr lang="en-US" dirty="0"/>
              <a:t>Able to follow simple commands?</a:t>
            </a:r>
          </a:p>
          <a:p>
            <a:pPr lvl="1"/>
            <a:r>
              <a:rPr lang="en-US" dirty="0"/>
              <a:t>Yes to both – get to help but take your time</a:t>
            </a:r>
          </a:p>
          <a:p>
            <a:pPr lvl="1"/>
            <a:r>
              <a:rPr lang="en-US" dirty="0"/>
              <a:t>No to either or both – medical emergency!</a:t>
            </a:r>
          </a:p>
        </p:txBody>
      </p:sp>
    </p:spTree>
    <p:extLst>
      <p:ext uri="{BB962C8B-B14F-4D97-AF65-F5344CB8AC3E}">
        <p14:creationId xmlns:p14="http://schemas.microsoft.com/office/powerpoint/2010/main" val="8925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3" name="Content Placeholder 2"/>
          <p:cNvSpPr>
            <a:spLocks noGrp="1"/>
          </p:cNvSpPr>
          <p:nvPr>
            <p:ph idx="1"/>
          </p:nvPr>
        </p:nvSpPr>
        <p:spPr>
          <a:xfrm>
            <a:off x="838199" y="1651818"/>
            <a:ext cx="11065625" cy="5206181"/>
          </a:xfrm>
        </p:spPr>
        <p:txBody>
          <a:bodyPr>
            <a:normAutofit fontScale="85000" lnSpcReduction="20000"/>
          </a:bodyPr>
          <a:lstStyle/>
          <a:p>
            <a:r>
              <a:rPr lang="en-US" dirty="0"/>
              <a:t>39 </a:t>
            </a:r>
            <a:r>
              <a:rPr lang="en-US" dirty="0" err="1"/>
              <a:t>yo</a:t>
            </a:r>
            <a:r>
              <a:rPr lang="en-US" dirty="0"/>
              <a:t> female, sweaty, pale, nauseous, acting odd?</a:t>
            </a:r>
          </a:p>
          <a:p>
            <a:pPr lvl="1"/>
            <a:r>
              <a:rPr lang="en-US" dirty="0"/>
              <a:t>Heat exhaustion, heart attack, diabetic issues?</a:t>
            </a:r>
          </a:p>
          <a:p>
            <a:r>
              <a:rPr lang="en-US" dirty="0"/>
              <a:t>65 </a:t>
            </a:r>
            <a:r>
              <a:rPr lang="en-US" dirty="0" err="1"/>
              <a:t>yo</a:t>
            </a:r>
            <a:r>
              <a:rPr lang="en-US" dirty="0"/>
              <a:t> male, looks an odd color and has stopped paddling</a:t>
            </a:r>
          </a:p>
          <a:p>
            <a:pPr lvl="1"/>
            <a:r>
              <a:rPr lang="en-US" dirty="0"/>
              <a:t>Seasick?  Something more?  Ask what they are feeling</a:t>
            </a:r>
          </a:p>
          <a:p>
            <a:r>
              <a:rPr lang="en-US" dirty="0"/>
              <a:t>72 </a:t>
            </a:r>
            <a:r>
              <a:rPr lang="en-US" dirty="0" err="1"/>
              <a:t>yo</a:t>
            </a:r>
            <a:r>
              <a:rPr lang="en-US" dirty="0"/>
              <a:t> female, incoherent, scared, paddling in circles</a:t>
            </a:r>
          </a:p>
          <a:p>
            <a:pPr lvl="1"/>
            <a:r>
              <a:rPr lang="en-US" dirty="0"/>
              <a:t>Stroke?  Or just wigged out?</a:t>
            </a:r>
          </a:p>
          <a:p>
            <a:r>
              <a:rPr lang="en-US" dirty="0"/>
              <a:t>58 </a:t>
            </a:r>
            <a:r>
              <a:rPr lang="en-US" dirty="0" err="1"/>
              <a:t>yo</a:t>
            </a:r>
            <a:r>
              <a:rPr lang="en-US" dirty="0"/>
              <a:t> male, Altered mental status</a:t>
            </a:r>
          </a:p>
          <a:p>
            <a:pPr lvl="1"/>
            <a:r>
              <a:rPr lang="en-US" dirty="0"/>
              <a:t>Heart issue, hypo/hyperthermia, diabetic issues, stroke, breathing problems?</a:t>
            </a:r>
          </a:p>
          <a:p>
            <a:r>
              <a:rPr lang="en-US" dirty="0"/>
              <a:t>54 </a:t>
            </a:r>
            <a:r>
              <a:rPr lang="en-US" dirty="0" err="1"/>
              <a:t>yo</a:t>
            </a:r>
            <a:r>
              <a:rPr lang="en-US" dirty="0"/>
              <a:t> female, Trouble breathing</a:t>
            </a:r>
          </a:p>
          <a:p>
            <a:pPr lvl="1"/>
            <a:r>
              <a:rPr lang="en-US" dirty="0"/>
              <a:t>Allergy?  Choking?  Anxiety?  Asthma?</a:t>
            </a:r>
          </a:p>
          <a:p>
            <a:r>
              <a:rPr lang="en-US" dirty="0"/>
              <a:t>What is the definition of “Cold Water”</a:t>
            </a:r>
          </a:p>
          <a:p>
            <a:pPr lvl="1"/>
            <a:r>
              <a:rPr lang="en-US" dirty="0"/>
              <a:t>Under 70 degrees – Oregon waters for most months of the year</a:t>
            </a:r>
          </a:p>
          <a:p>
            <a:endParaRPr lang="en-US" dirty="0"/>
          </a:p>
          <a:p>
            <a:pPr marL="0" indent="0">
              <a:buNone/>
            </a:pPr>
            <a:r>
              <a:rPr lang="en-US" dirty="0"/>
              <a:t>You don’t need to be a doctor to know if someone looks really unusual, or sick - especially if this changes during the trip</a:t>
            </a:r>
          </a:p>
        </p:txBody>
      </p:sp>
    </p:spTree>
    <p:extLst>
      <p:ext uri="{BB962C8B-B14F-4D97-AF65-F5344CB8AC3E}">
        <p14:creationId xmlns:p14="http://schemas.microsoft.com/office/powerpoint/2010/main" val="11839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838199" y="365125"/>
            <a:ext cx="10681447" cy="1325563"/>
          </a:xfrm>
        </p:spPr>
        <p:txBody>
          <a:bodyPr>
            <a:noAutofit/>
          </a:bodyPr>
          <a:lstStyle/>
          <a:p>
            <a:r>
              <a:rPr lang="en-US" altLang="en-US" dirty="0"/>
              <a:t>Heat Challenges (Hypothermia &amp; Overheating)</a:t>
            </a:r>
            <a:br>
              <a:rPr lang="en-US" altLang="en-US" dirty="0"/>
            </a:br>
            <a:endParaRPr lang="en-US" altLang="en-US" dirty="0"/>
          </a:p>
        </p:txBody>
      </p:sp>
      <p:sp>
        <p:nvSpPr>
          <p:cNvPr id="113667" name="Content Placeholder 2"/>
          <p:cNvSpPr>
            <a:spLocks noGrp="1"/>
          </p:cNvSpPr>
          <p:nvPr>
            <p:ph idx="1"/>
          </p:nvPr>
        </p:nvSpPr>
        <p:spPr>
          <a:xfrm>
            <a:off x="838200" y="1651819"/>
            <a:ext cx="10515600" cy="4993910"/>
          </a:xfrm>
        </p:spPr>
        <p:txBody>
          <a:bodyPr>
            <a:noAutofit/>
          </a:bodyPr>
          <a:lstStyle/>
          <a:p>
            <a:pPr marL="0" indent="0">
              <a:buNone/>
            </a:pPr>
            <a:r>
              <a:rPr lang="en-US" altLang="en-US" sz="3200" dirty="0"/>
              <a:t>General Issues</a:t>
            </a:r>
          </a:p>
          <a:p>
            <a:pPr lvl="1"/>
            <a:r>
              <a:rPr lang="en-US" altLang="en-US" sz="2800" dirty="0"/>
              <a:t>The body starts to malfunction – the patient cannot help themselves</a:t>
            </a:r>
          </a:p>
          <a:p>
            <a:pPr lvl="1"/>
            <a:r>
              <a:rPr lang="en-US" altLang="en-US" sz="2800" dirty="0"/>
              <a:t>Easily turns fatal if not addressed</a:t>
            </a:r>
          </a:p>
          <a:p>
            <a:pPr lvl="1"/>
            <a:r>
              <a:rPr lang="en-US" altLang="en-US" sz="2800" dirty="0"/>
              <a:t>Don’t swing things too far the other way when treating</a:t>
            </a:r>
          </a:p>
          <a:p>
            <a:pPr lvl="1"/>
            <a:r>
              <a:rPr lang="en-US" altLang="en-US" sz="2800" dirty="0"/>
              <a:t>Patients lose heat 25x faster in water than air</a:t>
            </a:r>
          </a:p>
          <a:p>
            <a:pPr marL="0" indent="0">
              <a:buNone/>
            </a:pPr>
            <a:r>
              <a:rPr lang="en-US" altLang="en-US" sz="3200" dirty="0"/>
              <a:t>Symptoms</a:t>
            </a:r>
          </a:p>
          <a:p>
            <a:pPr lvl="1"/>
            <a:r>
              <a:rPr lang="en-US" altLang="en-US" sz="2800" dirty="0"/>
              <a:t>Coming up</a:t>
            </a:r>
          </a:p>
          <a:p>
            <a:pPr marL="0" indent="0">
              <a:buNone/>
            </a:pPr>
            <a:r>
              <a:rPr lang="en-US" altLang="en-US" sz="3200" dirty="0"/>
              <a:t>Treatment</a:t>
            </a:r>
          </a:p>
          <a:p>
            <a:pPr lvl="1"/>
            <a:r>
              <a:rPr lang="en-US" altLang="en-US" sz="2800" dirty="0"/>
              <a:t>Need to immediately remove the challenge and turn things around</a:t>
            </a:r>
          </a:p>
          <a:p>
            <a:pPr lvl="2"/>
            <a:r>
              <a:rPr lang="en-US" altLang="en-US" sz="2400" dirty="0"/>
              <a:t>The worse the patient gets, the more fragile they become</a:t>
            </a:r>
          </a:p>
        </p:txBody>
      </p:sp>
      <p:sp>
        <p:nvSpPr>
          <p:cNvPr id="4" name="Text Box 4">
            <a:extLst>
              <a:ext uri="{FF2B5EF4-FFF2-40B4-BE49-F238E27FC236}">
                <a16:creationId xmlns:a16="http://schemas.microsoft.com/office/drawing/2014/main" id="{6E865DA7-FCB6-4ACC-A2D2-E7D6CD4FFC6F}"/>
              </a:ext>
            </a:extLst>
          </p:cNvPr>
          <p:cNvSpPr txBox="1">
            <a:spLocks noChangeArrowheads="1"/>
          </p:cNvSpPr>
          <p:nvPr/>
        </p:nvSpPr>
        <p:spPr bwMode="auto">
          <a:xfrm>
            <a:off x="4743241" y="1145747"/>
            <a:ext cx="7255328" cy="664797"/>
          </a:xfrm>
          <a:prstGeom prst="rect">
            <a:avLst/>
          </a:prstGeom>
          <a:solidFill>
            <a:srgbClr val="FFFFDD"/>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000" b="1" dirty="0">
                <a:solidFill>
                  <a:schemeClr val="tx1"/>
                </a:solidFill>
              </a:rPr>
              <a:t>In the Pacific Northwest, hypothermia is the most common medical emergency faced by kayakers.</a:t>
            </a:r>
          </a:p>
        </p:txBody>
      </p:sp>
    </p:spTree>
    <p:extLst>
      <p:ext uri="{BB962C8B-B14F-4D97-AF65-F5344CB8AC3E}">
        <p14:creationId xmlns:p14="http://schemas.microsoft.com/office/powerpoint/2010/main" val="38156420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Autofit/>
          </a:bodyPr>
          <a:lstStyle/>
          <a:p>
            <a:r>
              <a:rPr lang="en-US" altLang="en-US" dirty="0"/>
              <a:t>Cold Challenge (Hypothermia)</a:t>
            </a:r>
            <a:br>
              <a:rPr lang="en-US" altLang="en-US" dirty="0"/>
            </a:br>
            <a:endParaRPr lang="en-US" altLang="en-US" dirty="0"/>
          </a:p>
        </p:txBody>
      </p:sp>
      <p:sp>
        <p:nvSpPr>
          <p:cNvPr id="114691" name="Content Placeholder 2"/>
          <p:cNvSpPr>
            <a:spLocks noGrp="1"/>
          </p:cNvSpPr>
          <p:nvPr>
            <p:ph idx="1"/>
          </p:nvPr>
        </p:nvSpPr>
        <p:spPr>
          <a:xfrm>
            <a:off x="555171" y="1224642"/>
            <a:ext cx="10963061" cy="5633357"/>
          </a:xfrm>
        </p:spPr>
        <p:txBody>
          <a:bodyPr>
            <a:normAutofit fontScale="92500"/>
          </a:bodyPr>
          <a:lstStyle/>
          <a:p>
            <a:pPr marL="0" indent="0">
              <a:buNone/>
            </a:pPr>
            <a:r>
              <a:rPr lang="en-US" altLang="en-US" sz="2800" dirty="0"/>
              <a:t>Issues</a:t>
            </a:r>
          </a:p>
          <a:p>
            <a:pPr lvl="1"/>
            <a:r>
              <a:rPr lang="en-US" altLang="en-US" sz="2400" dirty="0"/>
              <a:t>Recovery gets exponentially harder the colder the patient gets</a:t>
            </a:r>
          </a:p>
          <a:p>
            <a:pPr lvl="1"/>
            <a:r>
              <a:rPr lang="en-US" altLang="en-US" sz="2400" dirty="0"/>
              <a:t>Patients lose heat 25x faster in water than air</a:t>
            </a:r>
          </a:p>
          <a:p>
            <a:pPr lvl="1"/>
            <a:r>
              <a:rPr lang="en-US" altLang="en-US" sz="2400" dirty="0"/>
              <a:t>Abrupt movement of a severely hypothermic patient can cause cardiac arrest</a:t>
            </a:r>
          </a:p>
          <a:p>
            <a:pPr lvl="1"/>
            <a:r>
              <a:rPr lang="en-US" altLang="en-US" sz="2400" dirty="0"/>
              <a:t>Patient’s mental status degrades</a:t>
            </a:r>
          </a:p>
          <a:p>
            <a:pPr marL="0" indent="0">
              <a:buNone/>
            </a:pPr>
            <a:r>
              <a:rPr lang="en-US" altLang="en-US" sz="2800" dirty="0"/>
              <a:t>Symptoms</a:t>
            </a:r>
          </a:p>
          <a:p>
            <a:pPr lvl="1"/>
            <a:r>
              <a:rPr lang="en-US" altLang="en-US" sz="2400" b="1" dirty="0"/>
              <a:t>Normal</a:t>
            </a:r>
            <a:r>
              <a:rPr lang="en-US" altLang="en-US" sz="2400" dirty="0"/>
              <a:t>: Shivering, normal mental state</a:t>
            </a:r>
          </a:p>
          <a:p>
            <a:pPr lvl="1"/>
            <a:r>
              <a:rPr lang="en-US" altLang="en-US" sz="2400" b="1" dirty="0"/>
              <a:t>Mild</a:t>
            </a:r>
            <a:r>
              <a:rPr lang="en-US" altLang="en-US" sz="2400" dirty="0"/>
              <a:t>:  Shivering, pale, and “</a:t>
            </a:r>
            <a:r>
              <a:rPr lang="en-US" altLang="en-US" sz="2400" dirty="0" err="1"/>
              <a:t>umbles</a:t>
            </a:r>
            <a:r>
              <a:rPr lang="en-US" altLang="en-US" sz="2400" dirty="0"/>
              <a:t>” (stumble, grumble, mumble – altered mental state)</a:t>
            </a:r>
          </a:p>
          <a:p>
            <a:pPr lvl="1"/>
            <a:r>
              <a:rPr lang="en-US" altLang="en-US" sz="2400" b="1" dirty="0"/>
              <a:t>Severe</a:t>
            </a:r>
            <a:r>
              <a:rPr lang="en-US" altLang="en-US" sz="2400" dirty="0"/>
              <a:t>:  Not shivering, pale, </a:t>
            </a:r>
            <a:r>
              <a:rPr lang="en-US" altLang="en-US" dirty="0"/>
              <a:t>decreased vital signs.  Limited consciousness (or totally unconscious). </a:t>
            </a:r>
            <a:endParaRPr lang="en-US" altLang="en-US" sz="2400" dirty="0"/>
          </a:p>
          <a:p>
            <a:pPr marL="0" indent="0">
              <a:buNone/>
            </a:pPr>
            <a:r>
              <a:rPr lang="en-US" altLang="en-US" sz="2800" dirty="0"/>
              <a:t>Treatment</a:t>
            </a:r>
          </a:p>
          <a:p>
            <a:pPr lvl="1"/>
            <a:r>
              <a:rPr lang="en-US" altLang="en-US" sz="2400" dirty="0"/>
              <a:t>Remove challenge:  Get out of wet clothing, insulate, warm</a:t>
            </a:r>
          </a:p>
          <a:p>
            <a:pPr lvl="1"/>
            <a:r>
              <a:rPr lang="en-US" altLang="en-US" sz="2400" dirty="0"/>
              <a:t>Stoke the internal fires:  Simple sugars, hydrate (slowly with warm liquids), exercise if safe, heat packs</a:t>
            </a:r>
          </a:p>
          <a:p>
            <a:pPr lvl="2"/>
            <a:r>
              <a:rPr lang="en-US" altLang="en-US" sz="1800" dirty="0"/>
              <a:t>Studies show external warming is of limited use and could result in another patient</a:t>
            </a:r>
          </a:p>
        </p:txBody>
      </p:sp>
    </p:spTree>
    <p:extLst>
      <p:ext uri="{BB962C8B-B14F-4D97-AF65-F5344CB8AC3E}">
        <p14:creationId xmlns:p14="http://schemas.microsoft.com/office/powerpoint/2010/main" val="421930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91">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46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69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838200" y="1825624"/>
            <a:ext cx="10706100" cy="4852761"/>
          </a:xfrm>
        </p:spPr>
        <p:txBody>
          <a:bodyPr>
            <a:normAutofit fontScale="92500" lnSpcReduction="10000"/>
          </a:bodyPr>
          <a:lstStyle/>
          <a:p>
            <a:pPr marL="0" indent="0">
              <a:buNone/>
            </a:pPr>
            <a:r>
              <a:rPr lang="en-US" dirty="0"/>
              <a:t>Check out the “Paddler Resources” page under the “Information” menu on the OOPS website (</a:t>
            </a:r>
            <a:r>
              <a:rPr lang="en-US" dirty="0">
                <a:hlinkClick r:id="rId2"/>
              </a:rPr>
              <a:t>https://oopskayak.org/onlinepaddlingresources</a:t>
            </a:r>
            <a:r>
              <a:rPr lang="en-US" dirty="0"/>
              <a:t>).  </a:t>
            </a:r>
          </a:p>
          <a:p>
            <a:pPr marL="0" indent="0">
              <a:buNone/>
            </a:pPr>
            <a:r>
              <a:rPr lang="en-US" dirty="0"/>
              <a:t>There you will find:</a:t>
            </a:r>
          </a:p>
          <a:p>
            <a:r>
              <a:rPr lang="en-US" dirty="0"/>
              <a:t>Map and charts</a:t>
            </a:r>
          </a:p>
          <a:p>
            <a:r>
              <a:rPr lang="en-US" dirty="0"/>
              <a:t>Weather, Wind, Tide, Current, Temperature, and Pollution information</a:t>
            </a:r>
          </a:p>
          <a:p>
            <a:r>
              <a:rPr lang="en-US" dirty="0"/>
              <a:t>Paddle Locations, Launches, water trails, suggested trips, etc.</a:t>
            </a:r>
          </a:p>
          <a:p>
            <a:endParaRPr lang="en-US" dirty="0"/>
          </a:p>
          <a:p>
            <a:pPr marL="0" indent="0">
              <a:buNone/>
            </a:pPr>
            <a:r>
              <a:rPr lang="en-US" dirty="0"/>
              <a:t>Want to learn a new skill? </a:t>
            </a:r>
          </a:p>
          <a:p>
            <a:r>
              <a:rPr lang="en-US" dirty="0"/>
              <a:t>Check out our learning resource page </a:t>
            </a:r>
            <a:r>
              <a:rPr lang="en-US" dirty="0">
                <a:hlinkClick r:id="rId3"/>
              </a:rPr>
              <a:t>https://oopskayak.org/onlinelearningresources</a:t>
            </a:r>
            <a:r>
              <a:rPr lang="en-US" dirty="0"/>
              <a:t> or take a class from one of our fine local paddling stores.</a:t>
            </a:r>
          </a:p>
        </p:txBody>
      </p:sp>
    </p:spTree>
    <p:extLst>
      <p:ext uri="{BB962C8B-B14F-4D97-AF65-F5344CB8AC3E}">
        <p14:creationId xmlns:p14="http://schemas.microsoft.com/office/powerpoint/2010/main" val="9965462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9"/>
          <p:cNvSpPr>
            <a:spLocks noChangeArrowheads="1"/>
          </p:cNvSpPr>
          <p:nvPr/>
        </p:nvSpPr>
        <p:spPr bwMode="auto">
          <a:xfrm>
            <a:off x="342900" y="990599"/>
            <a:ext cx="10147300" cy="1143001"/>
          </a:xfrm>
          <a:prstGeom prst="rect">
            <a:avLst/>
          </a:prstGeom>
          <a:solidFill>
            <a:srgbClr val="FFFF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21859" name="Rectangle 10"/>
          <p:cNvSpPr>
            <a:spLocks noChangeArrowheads="1"/>
          </p:cNvSpPr>
          <p:nvPr/>
        </p:nvSpPr>
        <p:spPr bwMode="auto">
          <a:xfrm>
            <a:off x="342900" y="4089399"/>
            <a:ext cx="10147300" cy="2637971"/>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21860" name="Rectangle 11"/>
          <p:cNvSpPr>
            <a:spLocks noChangeArrowheads="1"/>
          </p:cNvSpPr>
          <p:nvPr/>
        </p:nvSpPr>
        <p:spPr bwMode="auto">
          <a:xfrm>
            <a:off x="342900" y="2209800"/>
            <a:ext cx="10147300" cy="1803400"/>
          </a:xfrm>
          <a:prstGeom prst="rect">
            <a:avLst/>
          </a:prstGeom>
          <a:solidFill>
            <a:srgbClr val="E7FF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21861" name="Rectangle 2"/>
          <p:cNvSpPr>
            <a:spLocks noGrp="1" noChangeArrowheads="1"/>
          </p:cNvSpPr>
          <p:nvPr>
            <p:ph type="title"/>
          </p:nvPr>
        </p:nvSpPr>
        <p:spPr>
          <a:xfrm>
            <a:off x="1752600" y="274638"/>
            <a:ext cx="8686800" cy="563562"/>
          </a:xfrm>
        </p:spPr>
        <p:txBody>
          <a:bodyPr/>
          <a:lstStyle/>
          <a:p>
            <a:pPr eaLnBrk="1" hangingPunct="1"/>
            <a:r>
              <a:rPr lang="en-US" altLang="en-US" sz="3200" dirty="0"/>
              <a:t>Hypothermia - Treatment</a:t>
            </a:r>
          </a:p>
        </p:txBody>
      </p:sp>
      <p:sp>
        <p:nvSpPr>
          <p:cNvPr id="121862" name="Rectangle 3"/>
          <p:cNvSpPr>
            <a:spLocks noGrp="1" noChangeArrowheads="1"/>
          </p:cNvSpPr>
          <p:nvPr>
            <p:ph type="body" idx="1"/>
          </p:nvPr>
        </p:nvSpPr>
        <p:spPr>
          <a:xfrm>
            <a:off x="342899" y="1066800"/>
            <a:ext cx="10296525" cy="5791200"/>
          </a:xfrm>
        </p:spPr>
        <p:txBody>
          <a:bodyPr>
            <a:noAutofit/>
          </a:bodyPr>
          <a:lstStyle/>
          <a:p>
            <a:pPr eaLnBrk="1" hangingPunct="1">
              <a:lnSpc>
                <a:spcPct val="73000"/>
              </a:lnSpc>
            </a:pPr>
            <a:r>
              <a:rPr lang="en-US" altLang="en-US" sz="2800" dirty="0"/>
              <a:t>Normal Cold Response: Easy to “nip in the bud”</a:t>
            </a:r>
          </a:p>
          <a:p>
            <a:pPr lvl="1" eaLnBrk="1" hangingPunct="1">
              <a:lnSpc>
                <a:spcPct val="73000"/>
              </a:lnSpc>
            </a:pPr>
            <a:r>
              <a:rPr lang="en-US" altLang="en-US" sz="2400" dirty="0"/>
              <a:t>Remove the cold challenge.  Dry off, fuel up, exercise.  </a:t>
            </a:r>
          </a:p>
          <a:p>
            <a:pPr lvl="1" eaLnBrk="1" hangingPunct="1">
              <a:lnSpc>
                <a:spcPct val="73000"/>
              </a:lnSpc>
            </a:pPr>
            <a:r>
              <a:rPr lang="en-US" altLang="en-US" sz="2400" dirty="0"/>
              <a:t>Put on additional protective clothing</a:t>
            </a:r>
            <a:r>
              <a:rPr lang="en-US" altLang="en-US" dirty="0"/>
              <a:t>; hot water in boots, gloves, down front</a:t>
            </a:r>
            <a:endParaRPr lang="en-US" altLang="en-US" sz="2400" dirty="0"/>
          </a:p>
          <a:p>
            <a:pPr eaLnBrk="1" hangingPunct="1">
              <a:lnSpc>
                <a:spcPct val="90000"/>
              </a:lnSpc>
            </a:pPr>
            <a:r>
              <a:rPr lang="en-US" altLang="en-US" sz="2800" dirty="0"/>
              <a:t>Mild Hypothermia: Immediate action is needed, but you can still fix this in the field.</a:t>
            </a:r>
          </a:p>
          <a:p>
            <a:pPr lvl="1" eaLnBrk="1" hangingPunct="1">
              <a:lnSpc>
                <a:spcPct val="90000"/>
              </a:lnSpc>
            </a:pPr>
            <a:r>
              <a:rPr lang="en-US" altLang="en-US" sz="2400" dirty="0"/>
              <a:t>Remove the cold challenge.  Get them dry, insulated, fueled and active.  Warm drinks, chemical heat packs (on the chest, armpits and groin), water bottles full of warm drinks and body-to-body contact are all helpful.  </a:t>
            </a:r>
          </a:p>
          <a:p>
            <a:pPr eaLnBrk="1" hangingPunct="1">
              <a:lnSpc>
                <a:spcPct val="80000"/>
              </a:lnSpc>
            </a:pPr>
            <a:r>
              <a:rPr lang="en-US" altLang="en-US" sz="2800" dirty="0"/>
              <a:t>Severe Hypothermia: Death is imminent, rapid evacuation is essential – Call for help!</a:t>
            </a:r>
          </a:p>
          <a:p>
            <a:pPr lvl="1" eaLnBrk="1" hangingPunct="1">
              <a:lnSpc>
                <a:spcPct val="80000"/>
              </a:lnSpc>
            </a:pPr>
            <a:r>
              <a:rPr lang="en-US" altLang="en-US" sz="2400" dirty="0"/>
              <a:t>Severe hypothermia is a very fragile medical state. Rewarming is dangerous and requires specialized equipment.  The heart is particularly fragile.</a:t>
            </a:r>
          </a:p>
          <a:p>
            <a:pPr lvl="1" eaLnBrk="1" hangingPunct="1">
              <a:lnSpc>
                <a:spcPct val="80000"/>
              </a:lnSpc>
            </a:pPr>
            <a:r>
              <a:rPr lang="en-US" altLang="en-US" sz="2400" dirty="0"/>
              <a:t>Stop further cooling and gently transport the victim to medical care.  The victim should be transported flat, as this causes the least strain on the heart</a:t>
            </a:r>
            <a:r>
              <a:rPr lang="en-US" altLang="en-US" dirty="0"/>
              <a:t>.  Be ready to do CPR</a:t>
            </a:r>
            <a:endParaRPr lang="en-US" altLang="en-US" sz="2000" dirty="0"/>
          </a:p>
        </p:txBody>
      </p:sp>
    </p:spTree>
    <p:extLst>
      <p:ext uri="{BB962C8B-B14F-4D97-AF65-F5344CB8AC3E}">
        <p14:creationId xmlns:p14="http://schemas.microsoft.com/office/powerpoint/2010/main" val="35934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8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86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186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186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8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altLang="en-US"/>
              <a:t>Hypothermia in the field</a:t>
            </a:r>
          </a:p>
        </p:txBody>
      </p:sp>
      <p:sp>
        <p:nvSpPr>
          <p:cNvPr id="120835" name="Rectangle 3"/>
          <p:cNvSpPr>
            <a:spLocks noGrp="1" noChangeArrowheads="1"/>
          </p:cNvSpPr>
          <p:nvPr>
            <p:ph type="body" idx="1"/>
          </p:nvPr>
        </p:nvSpPr>
        <p:spPr>
          <a:xfrm>
            <a:off x="911226" y="1424221"/>
            <a:ext cx="11280774" cy="863600"/>
          </a:xfrm>
        </p:spPr>
        <p:txBody>
          <a:bodyPr>
            <a:noAutofit/>
          </a:bodyPr>
          <a:lstStyle/>
          <a:p>
            <a:pPr eaLnBrk="1" hangingPunct="1"/>
            <a:r>
              <a:rPr lang="en-US" altLang="en-US" sz="2400" dirty="0"/>
              <a:t>Be vigilant and watch for paddlers showing symptoms of hypothermia. </a:t>
            </a:r>
          </a:p>
          <a:p>
            <a:pPr eaLnBrk="1" hangingPunct="1"/>
            <a:r>
              <a:rPr lang="en-US" altLang="en-US" sz="2400" dirty="0"/>
              <a:t>Lunch breaks are a particularly vulnerable time …</a:t>
            </a:r>
          </a:p>
        </p:txBody>
      </p:sp>
      <p:pic>
        <p:nvPicPr>
          <p:cNvPr id="120836" name="Picture 6" descr="hypothermic padd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39" y="2287822"/>
            <a:ext cx="7151687"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3698876" y="5313816"/>
            <a:ext cx="1325563" cy="693737"/>
          </a:xfrm>
          <a:prstGeom prst="rect">
            <a:avLst/>
          </a:prstGeom>
          <a:solidFill>
            <a:schemeClr val="bg1"/>
          </a:solidFill>
          <a:ln w="9525">
            <a:solidFill>
              <a:schemeClr val="tx1"/>
            </a:solidFill>
            <a:miter lim="800000"/>
            <a:headEnd/>
            <a:tailEnd/>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sz="1400" dirty="0">
                <a:solidFill>
                  <a:schemeClr val="tx1"/>
                </a:solidFill>
              </a:rPr>
              <a:t>What’s up with this person?</a:t>
            </a:r>
          </a:p>
        </p:txBody>
      </p:sp>
      <p:cxnSp>
        <p:nvCxnSpPr>
          <p:cNvPr id="4" name="Straight Arrow Connector 3"/>
          <p:cNvCxnSpPr>
            <a:cxnSpLocks noChangeShapeType="1"/>
          </p:cNvCxnSpPr>
          <p:nvPr/>
        </p:nvCxnSpPr>
        <p:spPr bwMode="auto">
          <a:xfrm flipH="1" flipV="1">
            <a:off x="4014788" y="4982027"/>
            <a:ext cx="347662" cy="331788"/>
          </a:xfrm>
          <a:prstGeom prst="straightConnector1">
            <a:avLst/>
          </a:prstGeom>
          <a:noFill/>
          <a:ln w="317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3565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Autofit/>
          </a:bodyPr>
          <a:lstStyle/>
          <a:p>
            <a:r>
              <a:rPr lang="en-US" altLang="en-US" dirty="0"/>
              <a:t>Heat Challenge (Overheating)</a:t>
            </a:r>
            <a:br>
              <a:rPr lang="en-US" altLang="en-US" dirty="0"/>
            </a:br>
            <a:endParaRPr lang="en-US" altLang="en-US" dirty="0"/>
          </a:p>
        </p:txBody>
      </p:sp>
      <p:sp>
        <p:nvSpPr>
          <p:cNvPr id="115715" name="Content Placeholder 2"/>
          <p:cNvSpPr>
            <a:spLocks noGrp="1"/>
          </p:cNvSpPr>
          <p:nvPr>
            <p:ph idx="1"/>
          </p:nvPr>
        </p:nvSpPr>
        <p:spPr>
          <a:xfrm>
            <a:off x="838200" y="1651818"/>
            <a:ext cx="10515600" cy="5026567"/>
          </a:xfrm>
        </p:spPr>
        <p:txBody>
          <a:bodyPr>
            <a:normAutofit/>
          </a:bodyPr>
          <a:lstStyle/>
          <a:p>
            <a:pPr marL="0" indent="0">
              <a:buNone/>
            </a:pPr>
            <a:r>
              <a:rPr lang="en-US" altLang="en-US" dirty="0"/>
              <a:t>Issues</a:t>
            </a:r>
          </a:p>
          <a:p>
            <a:pPr lvl="1"/>
            <a:r>
              <a:rPr lang="en-US" altLang="en-US" dirty="0"/>
              <a:t>Patient’s mental status degrades as temperature approaches/passes 104</a:t>
            </a:r>
          </a:p>
          <a:p>
            <a:pPr lvl="1"/>
            <a:r>
              <a:rPr lang="en-US" altLang="en-US" dirty="0"/>
              <a:t>High heat, humidity, dry suits, drinking too much/little can bring on</a:t>
            </a:r>
          </a:p>
          <a:p>
            <a:pPr marL="0" indent="0">
              <a:buNone/>
            </a:pPr>
            <a:r>
              <a:rPr lang="en-US" altLang="en-US" dirty="0"/>
              <a:t>Symptoms</a:t>
            </a:r>
          </a:p>
          <a:p>
            <a:pPr lvl="1"/>
            <a:r>
              <a:rPr lang="en-US" altLang="en-US" dirty="0"/>
              <a:t>Fatigue, weakness, headache, dizziness, nausea, irritability, thirst, cramps, seizure, stop sweating (heat stroke)</a:t>
            </a:r>
          </a:p>
          <a:p>
            <a:pPr marL="0" indent="0">
              <a:buNone/>
            </a:pPr>
            <a:r>
              <a:rPr lang="en-US" altLang="en-US" dirty="0"/>
              <a:t>Treatment</a:t>
            </a:r>
          </a:p>
          <a:p>
            <a:pPr lvl="1"/>
            <a:r>
              <a:rPr lang="en-US" altLang="en-US" dirty="0"/>
              <a:t>Remove challenge:  get in shade, stop exercising</a:t>
            </a:r>
          </a:p>
          <a:p>
            <a:pPr lvl="1"/>
            <a:r>
              <a:rPr lang="en-US" altLang="en-US" dirty="0"/>
              <a:t>Cool.  In the case of heat stroke, aggressively (ice bath, full immersion – caution, patient unable to swim)</a:t>
            </a:r>
          </a:p>
          <a:p>
            <a:pPr lvl="2"/>
            <a:r>
              <a:rPr lang="en-US" altLang="en-US" dirty="0"/>
              <a:t>Patients lose heat 25x faster in water than air</a:t>
            </a:r>
          </a:p>
          <a:p>
            <a:pPr lvl="1"/>
            <a:r>
              <a:rPr lang="en-US" altLang="en-US" dirty="0"/>
              <a:t>Hydrate slowly with electrolytes (8-15 </a:t>
            </a:r>
            <a:r>
              <a:rPr lang="en-US" altLang="en-US" dirty="0" err="1"/>
              <a:t>oz</a:t>
            </a:r>
            <a:r>
              <a:rPr lang="en-US" altLang="en-US" dirty="0"/>
              <a:t> every 15 minutes) – ice chips good</a:t>
            </a:r>
          </a:p>
        </p:txBody>
      </p:sp>
    </p:spTree>
    <p:extLst>
      <p:ext uri="{BB962C8B-B14F-4D97-AF65-F5344CB8AC3E}">
        <p14:creationId xmlns:p14="http://schemas.microsoft.com/office/powerpoint/2010/main" val="240944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71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57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7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9"/>
            <a:ext cx="10515600" cy="1325563"/>
          </a:xfrm>
        </p:spPr>
        <p:txBody>
          <a:bodyPr/>
          <a:lstStyle/>
          <a:p>
            <a:r>
              <a:rPr lang="en-US" dirty="0"/>
              <a:t>Heat Issues Signs and 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102949"/>
              </p:ext>
            </p:extLst>
          </p:nvPr>
        </p:nvGraphicFramePr>
        <p:xfrm>
          <a:off x="0" y="1004344"/>
          <a:ext cx="12192000" cy="5853656"/>
        </p:xfrm>
        <a:graphic>
          <a:graphicData uri="http://schemas.openxmlformats.org/drawingml/2006/table">
            <a:tbl>
              <a:tblPr firstRow="1" bandRow="1">
                <a:tableStyleId>{5940675A-B579-460E-94D1-54222C63F5DA}</a:tableStyleId>
              </a:tblPr>
              <a:tblGrid>
                <a:gridCol w="2920668">
                  <a:extLst>
                    <a:ext uri="{9D8B030D-6E8A-4147-A177-3AD203B41FA5}">
                      <a16:colId xmlns:a16="http://schemas.microsoft.com/office/drawing/2014/main" val="20000"/>
                    </a:ext>
                  </a:extLst>
                </a:gridCol>
                <a:gridCol w="2455488">
                  <a:extLst>
                    <a:ext uri="{9D8B030D-6E8A-4147-A177-3AD203B41FA5}">
                      <a16:colId xmlns:a16="http://schemas.microsoft.com/office/drawing/2014/main" val="20001"/>
                    </a:ext>
                  </a:extLst>
                </a:gridCol>
                <a:gridCol w="3385847">
                  <a:extLst>
                    <a:ext uri="{9D8B030D-6E8A-4147-A177-3AD203B41FA5}">
                      <a16:colId xmlns:a16="http://schemas.microsoft.com/office/drawing/2014/main" val="20002"/>
                    </a:ext>
                  </a:extLst>
                </a:gridCol>
                <a:gridCol w="3429997">
                  <a:extLst>
                    <a:ext uri="{9D8B030D-6E8A-4147-A177-3AD203B41FA5}">
                      <a16:colId xmlns:a16="http://schemas.microsoft.com/office/drawing/2014/main" val="20003"/>
                    </a:ext>
                  </a:extLst>
                </a:gridCol>
              </a:tblGrid>
              <a:tr h="652424">
                <a:tc rowSpan="2">
                  <a:txBody>
                    <a:bodyPr/>
                    <a:lstStyle/>
                    <a:p>
                      <a:pPr algn="ctr"/>
                      <a:r>
                        <a:rPr lang="en-US" sz="2800" b="1" dirty="0"/>
                        <a:t>Signs and Symptoms</a:t>
                      </a:r>
                    </a:p>
                  </a:txBody>
                  <a:tcPr>
                    <a:solidFill>
                      <a:schemeClr val="accent1">
                        <a:lumMod val="20000"/>
                        <a:lumOff val="80000"/>
                      </a:schemeClr>
                    </a:solidFill>
                  </a:tcPr>
                </a:tc>
                <a:tc gridSpan="3">
                  <a:txBody>
                    <a:bodyPr/>
                    <a:lstStyle/>
                    <a:p>
                      <a:pPr algn="ctr"/>
                      <a:r>
                        <a:rPr lang="en-US" sz="2800" b="1" dirty="0"/>
                        <a:t>Conditions</a:t>
                      </a:r>
                    </a:p>
                  </a:txBody>
                  <a:tcPr>
                    <a:solidFill>
                      <a:schemeClr val="accent2">
                        <a:lumMod val="20000"/>
                        <a:lumOff val="80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52424">
                <a:tc vMerge="1">
                  <a:txBody>
                    <a:bodyPr/>
                    <a:lstStyle/>
                    <a:p>
                      <a:endParaRPr lang="en-US" dirty="0"/>
                    </a:p>
                  </a:txBody>
                  <a:tcPr/>
                </a:tc>
                <a:tc>
                  <a:txBody>
                    <a:bodyPr/>
                    <a:lstStyle/>
                    <a:p>
                      <a:r>
                        <a:rPr lang="en-US" sz="2800" b="1" dirty="0"/>
                        <a:t>Heat Cramps</a:t>
                      </a:r>
                    </a:p>
                  </a:txBody>
                  <a:tcPr>
                    <a:solidFill>
                      <a:schemeClr val="accent2">
                        <a:lumMod val="20000"/>
                        <a:lumOff val="80000"/>
                      </a:schemeClr>
                    </a:solidFill>
                  </a:tcPr>
                </a:tc>
                <a:tc>
                  <a:txBody>
                    <a:bodyPr/>
                    <a:lstStyle/>
                    <a:p>
                      <a:r>
                        <a:rPr lang="en-US" sz="2800" b="1" dirty="0"/>
                        <a:t>Heat Exhaustion</a:t>
                      </a:r>
                    </a:p>
                  </a:txBody>
                  <a:tcPr>
                    <a:solidFill>
                      <a:schemeClr val="accent2">
                        <a:lumMod val="20000"/>
                        <a:lumOff val="80000"/>
                      </a:schemeClr>
                    </a:solidFill>
                  </a:tcPr>
                </a:tc>
                <a:tc>
                  <a:txBody>
                    <a:bodyPr/>
                    <a:lstStyle/>
                    <a:p>
                      <a:r>
                        <a:rPr lang="en-US" sz="2800" b="1" dirty="0"/>
                        <a:t>Heat Stroke</a:t>
                      </a:r>
                    </a:p>
                  </a:txBody>
                  <a:tcPr>
                    <a:solidFill>
                      <a:schemeClr val="accent2">
                        <a:lumMod val="20000"/>
                        <a:lumOff val="80000"/>
                      </a:schemeClr>
                    </a:solidFill>
                  </a:tcPr>
                </a:tc>
                <a:extLst>
                  <a:ext uri="{0D108BD9-81ED-4DB2-BD59-A6C34878D82A}">
                    <a16:rowId xmlns:a16="http://schemas.microsoft.com/office/drawing/2014/main" val="10001"/>
                  </a:ext>
                </a:extLst>
              </a:tr>
              <a:tr h="473834">
                <a:tc>
                  <a:txBody>
                    <a:bodyPr/>
                    <a:lstStyle/>
                    <a:p>
                      <a:r>
                        <a:rPr lang="en-US" sz="2400" dirty="0"/>
                        <a:t>Muscle Cramps</a:t>
                      </a:r>
                    </a:p>
                  </a:txBody>
                  <a:tcPr>
                    <a:solidFill>
                      <a:schemeClr val="accent1">
                        <a:lumMod val="20000"/>
                        <a:lumOff val="80000"/>
                      </a:schemeClr>
                    </a:solidFill>
                  </a:tcPr>
                </a:tc>
                <a:tc>
                  <a:txBody>
                    <a:bodyPr/>
                    <a:lstStyle/>
                    <a:p>
                      <a:r>
                        <a:rPr lang="en-US" sz="2400" b="1" dirty="0">
                          <a:solidFill>
                            <a:srgbClr val="FF0000"/>
                          </a:solidFill>
                        </a:rPr>
                        <a:t>Yes</a:t>
                      </a:r>
                    </a:p>
                  </a:txBody>
                  <a:tcPr/>
                </a:tc>
                <a:tc>
                  <a:txBody>
                    <a:bodyPr/>
                    <a:lstStyle/>
                    <a:p>
                      <a:r>
                        <a:rPr lang="en-US" sz="2400" dirty="0"/>
                        <a:t>No</a:t>
                      </a:r>
                    </a:p>
                  </a:txBody>
                  <a:tcPr/>
                </a:tc>
                <a:tc>
                  <a:txBody>
                    <a:bodyPr/>
                    <a:lstStyle/>
                    <a:p>
                      <a:r>
                        <a:rPr lang="en-US" sz="2400" dirty="0"/>
                        <a:t>No</a:t>
                      </a:r>
                    </a:p>
                  </a:txBody>
                  <a:tcPr/>
                </a:tc>
                <a:extLst>
                  <a:ext uri="{0D108BD9-81ED-4DB2-BD59-A6C34878D82A}">
                    <a16:rowId xmlns:a16="http://schemas.microsoft.com/office/drawing/2014/main" val="10002"/>
                  </a:ext>
                </a:extLst>
              </a:tr>
              <a:tr h="473834">
                <a:tc>
                  <a:txBody>
                    <a:bodyPr/>
                    <a:lstStyle/>
                    <a:p>
                      <a:r>
                        <a:rPr lang="en-US" sz="2400" dirty="0"/>
                        <a:t>Breathing</a:t>
                      </a:r>
                    </a:p>
                  </a:txBody>
                  <a:tcPr>
                    <a:solidFill>
                      <a:schemeClr val="accent1">
                        <a:lumMod val="20000"/>
                        <a:lumOff val="80000"/>
                      </a:schemeClr>
                    </a:solidFill>
                  </a:tcPr>
                </a:tc>
                <a:tc>
                  <a:txBody>
                    <a:bodyPr/>
                    <a:lstStyle/>
                    <a:p>
                      <a:r>
                        <a:rPr lang="en-US" sz="2400" dirty="0"/>
                        <a:t>Varies</a:t>
                      </a:r>
                    </a:p>
                  </a:txBody>
                  <a:tcPr/>
                </a:tc>
                <a:tc>
                  <a:txBody>
                    <a:bodyPr/>
                    <a:lstStyle/>
                    <a:p>
                      <a:r>
                        <a:rPr lang="en-US" sz="2400" dirty="0"/>
                        <a:t>Normal/elevated, shallow</a:t>
                      </a:r>
                    </a:p>
                  </a:txBody>
                  <a:tcPr/>
                </a:tc>
                <a:tc>
                  <a:txBody>
                    <a:bodyPr/>
                    <a:lstStyle/>
                    <a:p>
                      <a:r>
                        <a:rPr lang="en-US" sz="2400" dirty="0"/>
                        <a:t>Elevated, deep -&gt; shallow</a:t>
                      </a:r>
                    </a:p>
                  </a:txBody>
                  <a:tcPr/>
                </a:tc>
                <a:extLst>
                  <a:ext uri="{0D108BD9-81ED-4DB2-BD59-A6C34878D82A}">
                    <a16:rowId xmlns:a16="http://schemas.microsoft.com/office/drawing/2014/main" val="10003"/>
                  </a:ext>
                </a:extLst>
              </a:tr>
              <a:tr h="473834">
                <a:tc>
                  <a:txBody>
                    <a:bodyPr/>
                    <a:lstStyle/>
                    <a:p>
                      <a:r>
                        <a:rPr lang="en-US" sz="2400" dirty="0"/>
                        <a:t>Pulse</a:t>
                      </a:r>
                    </a:p>
                  </a:txBody>
                  <a:tcPr>
                    <a:solidFill>
                      <a:schemeClr val="accent1">
                        <a:lumMod val="20000"/>
                        <a:lumOff val="80000"/>
                      </a:schemeClr>
                    </a:solidFill>
                  </a:tcPr>
                </a:tc>
                <a:tc>
                  <a:txBody>
                    <a:bodyPr/>
                    <a:lstStyle/>
                    <a:p>
                      <a:r>
                        <a:rPr lang="en-US" sz="2400" dirty="0"/>
                        <a:t>Varies</a:t>
                      </a:r>
                    </a:p>
                  </a:txBody>
                  <a:tcPr/>
                </a:tc>
                <a:tc>
                  <a:txBody>
                    <a:bodyPr/>
                    <a:lstStyle/>
                    <a:p>
                      <a:r>
                        <a:rPr lang="en-US" sz="2400" baseline="0" dirty="0"/>
                        <a:t>Often rapid, weak</a:t>
                      </a:r>
                      <a:endParaRPr lang="en-US" sz="2400" dirty="0"/>
                    </a:p>
                  </a:txBody>
                  <a:tcPr/>
                </a:tc>
                <a:tc>
                  <a:txBody>
                    <a:bodyPr/>
                    <a:lstStyle/>
                    <a:p>
                      <a:r>
                        <a:rPr lang="en-US" sz="2400" dirty="0"/>
                        <a:t>Rapid, full</a:t>
                      </a:r>
                    </a:p>
                  </a:txBody>
                  <a:tcPr/>
                </a:tc>
                <a:extLst>
                  <a:ext uri="{0D108BD9-81ED-4DB2-BD59-A6C34878D82A}">
                    <a16:rowId xmlns:a16="http://schemas.microsoft.com/office/drawing/2014/main" val="10004"/>
                  </a:ext>
                </a:extLst>
              </a:tr>
              <a:tr h="473834">
                <a:tc>
                  <a:txBody>
                    <a:bodyPr/>
                    <a:lstStyle/>
                    <a:p>
                      <a:r>
                        <a:rPr lang="en-US" sz="2400" dirty="0"/>
                        <a:t>Weakness</a:t>
                      </a:r>
                    </a:p>
                  </a:txBody>
                  <a:tcPr>
                    <a:solidFill>
                      <a:schemeClr val="accent1">
                        <a:lumMod val="20000"/>
                        <a:lumOff val="80000"/>
                      </a:schemeClr>
                    </a:solidFill>
                  </a:tcPr>
                </a:tc>
                <a:tc>
                  <a:txBody>
                    <a:bodyPr/>
                    <a:lstStyle/>
                    <a:p>
                      <a:r>
                        <a:rPr lang="en-US" sz="2400" dirty="0"/>
                        <a:t>Yes</a:t>
                      </a:r>
                    </a:p>
                  </a:txBody>
                  <a:tcPr/>
                </a:tc>
                <a:tc>
                  <a:txBody>
                    <a:bodyPr/>
                    <a:lstStyle/>
                    <a:p>
                      <a:r>
                        <a:rPr lang="en-US" sz="2400" dirty="0"/>
                        <a:t>Possible collapse</a:t>
                      </a:r>
                    </a:p>
                  </a:txBody>
                  <a:tcPr/>
                </a:tc>
                <a:tc>
                  <a:txBody>
                    <a:bodyPr/>
                    <a:lstStyle/>
                    <a:p>
                      <a:r>
                        <a:rPr lang="en-US" sz="2400" dirty="0"/>
                        <a:t>Collapses</a:t>
                      </a:r>
                    </a:p>
                  </a:txBody>
                  <a:tcPr/>
                </a:tc>
                <a:extLst>
                  <a:ext uri="{0D108BD9-81ED-4DB2-BD59-A6C34878D82A}">
                    <a16:rowId xmlns:a16="http://schemas.microsoft.com/office/drawing/2014/main" val="10005"/>
                  </a:ext>
                </a:extLst>
              </a:tr>
              <a:tr h="852902">
                <a:tc>
                  <a:txBody>
                    <a:bodyPr/>
                    <a:lstStyle/>
                    <a:p>
                      <a:r>
                        <a:rPr lang="en-US" sz="2400" dirty="0"/>
                        <a:t>Responsiveness</a:t>
                      </a:r>
                    </a:p>
                  </a:txBody>
                  <a:tcPr>
                    <a:solidFill>
                      <a:schemeClr val="accent1">
                        <a:lumMod val="20000"/>
                        <a:lumOff val="80000"/>
                      </a:schemeClr>
                    </a:solidFill>
                  </a:tcPr>
                </a:tc>
                <a:tc>
                  <a:txBody>
                    <a:bodyPr/>
                    <a:lstStyle/>
                    <a:p>
                      <a:r>
                        <a:rPr lang="en-US" sz="2400" dirty="0"/>
                        <a:t>Normal</a:t>
                      </a:r>
                    </a:p>
                  </a:txBody>
                  <a:tcPr/>
                </a:tc>
                <a:tc>
                  <a:txBody>
                    <a:bodyPr/>
                    <a:lstStyle/>
                    <a:p>
                      <a:r>
                        <a:rPr lang="en-US" sz="2400" b="1" dirty="0">
                          <a:solidFill>
                            <a:srgbClr val="FF0000"/>
                          </a:solidFill>
                        </a:rPr>
                        <a:t>Mildly altered, </a:t>
                      </a:r>
                      <a:r>
                        <a:rPr lang="en-US" sz="2400" b="0" dirty="0">
                          <a:solidFill>
                            <a:srgbClr val="FF0000"/>
                          </a:solidFill>
                        </a:rPr>
                        <a:t>improves</a:t>
                      </a:r>
                      <a:r>
                        <a:rPr lang="en-US" sz="2400" b="0" baseline="0" dirty="0">
                          <a:solidFill>
                            <a:srgbClr val="FF0000"/>
                          </a:solidFill>
                        </a:rPr>
                        <a:t> with treatment</a:t>
                      </a:r>
                      <a:endParaRPr lang="en-US" sz="2400" b="0" dirty="0">
                        <a:solidFill>
                          <a:srgbClr val="FF0000"/>
                        </a:solidFill>
                      </a:endParaRPr>
                    </a:p>
                  </a:txBody>
                  <a:tcPr/>
                </a:tc>
                <a:tc>
                  <a:txBody>
                    <a:bodyPr/>
                    <a:lstStyle/>
                    <a:p>
                      <a:r>
                        <a:rPr lang="en-US" sz="2400" b="1" dirty="0">
                          <a:solidFill>
                            <a:srgbClr val="FF0000"/>
                          </a:solidFill>
                        </a:rPr>
                        <a:t>Very altered, worsens over time to coma</a:t>
                      </a:r>
                    </a:p>
                  </a:txBody>
                  <a:tcPr/>
                </a:tc>
                <a:extLst>
                  <a:ext uri="{0D108BD9-81ED-4DB2-BD59-A6C34878D82A}">
                    <a16:rowId xmlns:a16="http://schemas.microsoft.com/office/drawing/2014/main" val="10006"/>
                  </a:ext>
                </a:extLst>
              </a:tr>
              <a:tr h="852902">
                <a:tc>
                  <a:txBody>
                    <a:bodyPr/>
                    <a:lstStyle/>
                    <a:p>
                      <a:r>
                        <a:rPr lang="en-US" sz="2400" dirty="0"/>
                        <a:t>Skin</a:t>
                      </a:r>
                    </a:p>
                  </a:txBody>
                  <a:tcPr>
                    <a:solidFill>
                      <a:schemeClr val="accent1">
                        <a:lumMod val="20000"/>
                        <a:lumOff val="80000"/>
                      </a:schemeClr>
                    </a:solidFill>
                  </a:tcPr>
                </a:tc>
                <a:tc>
                  <a:txBody>
                    <a:bodyPr/>
                    <a:lstStyle/>
                    <a:p>
                      <a:r>
                        <a:rPr lang="en-US" sz="2400" dirty="0"/>
                        <a:t>Moist – Warm, no change</a:t>
                      </a:r>
                    </a:p>
                  </a:txBody>
                  <a:tcPr/>
                </a:tc>
                <a:tc>
                  <a:txBody>
                    <a:bodyPr/>
                    <a:lstStyle/>
                    <a:p>
                      <a:r>
                        <a:rPr lang="en-US" sz="2400" b="1" dirty="0">
                          <a:solidFill>
                            <a:srgbClr val="FF0000"/>
                          </a:solidFill>
                        </a:rPr>
                        <a:t>Cold, Clammy</a:t>
                      </a:r>
                    </a:p>
                  </a:txBody>
                  <a:tcPr/>
                </a:tc>
                <a:tc>
                  <a:txBody>
                    <a:bodyPr/>
                    <a:lstStyle/>
                    <a:p>
                      <a:r>
                        <a:rPr lang="en-US" sz="2400" b="1" dirty="0">
                          <a:solidFill>
                            <a:srgbClr val="FF0000"/>
                          </a:solidFill>
                        </a:rPr>
                        <a:t>Sweaty or Dry, Flushed or Pale, </a:t>
                      </a:r>
                      <a:r>
                        <a:rPr lang="en-US" sz="2400" b="1" i="1" dirty="0">
                          <a:solidFill>
                            <a:srgbClr val="FF0000"/>
                          </a:solidFill>
                        </a:rPr>
                        <a:t>**Feel Hot**</a:t>
                      </a:r>
                    </a:p>
                  </a:txBody>
                  <a:tcPr/>
                </a:tc>
                <a:extLst>
                  <a:ext uri="{0D108BD9-81ED-4DB2-BD59-A6C34878D82A}">
                    <a16:rowId xmlns:a16="http://schemas.microsoft.com/office/drawing/2014/main" val="10007"/>
                  </a:ext>
                </a:extLst>
              </a:tr>
              <a:tr h="473834">
                <a:tc>
                  <a:txBody>
                    <a:bodyPr/>
                    <a:lstStyle/>
                    <a:p>
                      <a:r>
                        <a:rPr lang="en-US" sz="2400" dirty="0"/>
                        <a:t>Perspiration</a:t>
                      </a:r>
                    </a:p>
                  </a:txBody>
                  <a:tcPr>
                    <a:solidFill>
                      <a:schemeClr val="accent1">
                        <a:lumMod val="20000"/>
                        <a:lumOff val="80000"/>
                      </a:schemeClr>
                    </a:solidFill>
                  </a:tcPr>
                </a:tc>
                <a:tc>
                  <a:txBody>
                    <a:bodyPr/>
                    <a:lstStyle/>
                    <a:p>
                      <a:r>
                        <a:rPr lang="en-US" sz="2400" dirty="0"/>
                        <a:t>Heavy</a:t>
                      </a:r>
                    </a:p>
                  </a:txBody>
                  <a:tcPr/>
                </a:tc>
                <a:tc>
                  <a:txBody>
                    <a:bodyPr/>
                    <a:lstStyle/>
                    <a:p>
                      <a:r>
                        <a:rPr lang="en-US" sz="2400" dirty="0"/>
                        <a:t>Heavy</a:t>
                      </a:r>
                    </a:p>
                  </a:txBody>
                  <a:tcPr/>
                </a:tc>
                <a:tc>
                  <a:txBody>
                    <a:bodyPr/>
                    <a:lstStyle/>
                    <a:p>
                      <a:r>
                        <a:rPr lang="en-US" sz="2400" b="1" dirty="0">
                          <a:solidFill>
                            <a:srgbClr val="FF0000"/>
                          </a:solidFill>
                        </a:rPr>
                        <a:t>Little</a:t>
                      </a:r>
                      <a:r>
                        <a:rPr lang="en-US" sz="2400" b="1" baseline="0" dirty="0">
                          <a:solidFill>
                            <a:srgbClr val="FF0000"/>
                          </a:solidFill>
                        </a:rPr>
                        <a:t> or None</a:t>
                      </a:r>
                      <a:endParaRPr lang="en-US" sz="2400" b="1" dirty="0">
                        <a:solidFill>
                          <a:srgbClr val="FF0000"/>
                        </a:solidFill>
                      </a:endParaRPr>
                    </a:p>
                  </a:txBody>
                  <a:tcPr/>
                </a:tc>
                <a:extLst>
                  <a:ext uri="{0D108BD9-81ED-4DB2-BD59-A6C34878D82A}">
                    <a16:rowId xmlns:a16="http://schemas.microsoft.com/office/drawing/2014/main" val="10008"/>
                  </a:ext>
                </a:extLst>
              </a:tr>
              <a:tr h="473834">
                <a:tc>
                  <a:txBody>
                    <a:bodyPr/>
                    <a:lstStyle/>
                    <a:p>
                      <a:r>
                        <a:rPr lang="en-US" sz="2400" dirty="0"/>
                        <a:t>Internal Temperature</a:t>
                      </a:r>
                    </a:p>
                  </a:txBody>
                  <a:tcPr>
                    <a:solidFill>
                      <a:schemeClr val="accent1">
                        <a:lumMod val="20000"/>
                        <a:lumOff val="80000"/>
                      </a:schemeClr>
                    </a:solidFill>
                  </a:tcPr>
                </a:tc>
                <a:tc>
                  <a:txBody>
                    <a:bodyPr/>
                    <a:lstStyle/>
                    <a:p>
                      <a:r>
                        <a:rPr lang="en-US" sz="2400"/>
                        <a:t>Slightly</a:t>
                      </a:r>
                      <a:r>
                        <a:rPr lang="en-US" sz="2400" baseline="0"/>
                        <a:t> elevated</a:t>
                      </a:r>
                      <a:endParaRPr lang="en-US" sz="2400" dirty="0"/>
                    </a:p>
                  </a:txBody>
                  <a:tcPr/>
                </a:tc>
                <a:tc>
                  <a:txBody>
                    <a:bodyPr/>
                    <a:lstStyle/>
                    <a:p>
                      <a:r>
                        <a:rPr lang="en-US" sz="2400" dirty="0"/>
                        <a:t>Usually below 104F</a:t>
                      </a:r>
                    </a:p>
                  </a:txBody>
                  <a:tcPr/>
                </a:tc>
                <a:tc>
                  <a:txBody>
                    <a:bodyPr/>
                    <a:lstStyle/>
                    <a:p>
                      <a:r>
                        <a:rPr lang="en-US" sz="2400" b="1" dirty="0">
                          <a:solidFill>
                            <a:srgbClr val="FF0000"/>
                          </a:solidFill>
                        </a:rPr>
                        <a:t>May be higher than 104F</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0157132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1A31A-A97F-43D2-BDC9-3208A496AD75}"/>
              </a:ext>
            </a:extLst>
          </p:cNvPr>
          <p:cNvSpPr>
            <a:spLocks noGrp="1"/>
          </p:cNvSpPr>
          <p:nvPr>
            <p:ph type="title"/>
          </p:nvPr>
        </p:nvSpPr>
        <p:spPr>
          <a:xfrm>
            <a:off x="838200" y="365125"/>
            <a:ext cx="10515600" cy="485107"/>
          </a:xfrm>
        </p:spPr>
        <p:txBody>
          <a:bodyPr>
            <a:normAutofit fontScale="90000"/>
          </a:bodyPr>
          <a:lstStyle/>
          <a:p>
            <a:r>
              <a:rPr lang="en-US" dirty="0"/>
              <a:t>Other Medical Emergencies</a:t>
            </a:r>
          </a:p>
        </p:txBody>
      </p:sp>
      <p:sp>
        <p:nvSpPr>
          <p:cNvPr id="3" name="Content Placeholder 2">
            <a:extLst>
              <a:ext uri="{FF2B5EF4-FFF2-40B4-BE49-F238E27FC236}">
                <a16:creationId xmlns:a16="http://schemas.microsoft.com/office/drawing/2014/main" id="{544EC70F-D863-4F07-9C7B-71000D0E96E1}"/>
              </a:ext>
            </a:extLst>
          </p:cNvPr>
          <p:cNvSpPr>
            <a:spLocks noGrp="1"/>
          </p:cNvSpPr>
          <p:nvPr>
            <p:ph idx="1"/>
          </p:nvPr>
        </p:nvSpPr>
        <p:spPr>
          <a:xfrm>
            <a:off x="352926" y="850232"/>
            <a:ext cx="11839074" cy="6007768"/>
          </a:xfrm>
        </p:spPr>
        <p:txBody>
          <a:bodyPr>
            <a:normAutofit fontScale="77500" lnSpcReduction="20000"/>
          </a:bodyPr>
          <a:lstStyle/>
          <a:p>
            <a:r>
              <a:rPr lang="en-US" dirty="0"/>
              <a:t>Migraine headaches</a:t>
            </a:r>
          </a:p>
          <a:p>
            <a:pPr lvl="1"/>
            <a:r>
              <a:rPr lang="en-US" dirty="0"/>
              <a:t>Severe headaches that start with visual disturbances (aura or flashing lights), vertigo, tingling … lasting hours to days</a:t>
            </a:r>
          </a:p>
          <a:p>
            <a:pPr lvl="1"/>
            <a:r>
              <a:rPr lang="en-US" dirty="0"/>
              <a:t>Not life threatening, but patient probably will not be able to paddle</a:t>
            </a:r>
          </a:p>
          <a:p>
            <a:r>
              <a:rPr lang="en-US" dirty="0"/>
              <a:t>Shoulder dislocations</a:t>
            </a:r>
          </a:p>
          <a:p>
            <a:pPr lvl="1"/>
            <a:r>
              <a:rPr lang="en-US" dirty="0"/>
              <a:t>Patient will hold arm in a position to minimize pain</a:t>
            </a:r>
          </a:p>
          <a:p>
            <a:pPr lvl="1"/>
            <a:r>
              <a:rPr lang="en-US" dirty="0"/>
              <a:t>Stabilize the joint in that position and evaluate (unless you are a WFR and “wilderness protocols” apply … in which case you can reduce the dislocation).</a:t>
            </a:r>
          </a:p>
          <a:p>
            <a:r>
              <a:rPr lang="en-US" dirty="0"/>
              <a:t>Wounds</a:t>
            </a:r>
          </a:p>
          <a:p>
            <a:pPr lvl="1"/>
            <a:r>
              <a:rPr lang="en-US" dirty="0"/>
              <a:t>Clean thoroughly and cover with a sterile dressing</a:t>
            </a:r>
          </a:p>
          <a:p>
            <a:r>
              <a:rPr lang="en-US" dirty="0"/>
              <a:t>Bee stings … life-threatening allergic reactions</a:t>
            </a:r>
          </a:p>
          <a:p>
            <a:pPr lvl="1"/>
            <a:r>
              <a:rPr lang="en-US" dirty="0"/>
              <a:t>Anaphylactic shock.  Ask before the trip if this is an issue.  If it is, make sure the person in question has their EpiPen </a:t>
            </a:r>
            <a:r>
              <a:rPr lang="en-US" b="1" i="1" dirty="0"/>
              <a:t>with them</a:t>
            </a:r>
            <a:r>
              <a:rPr lang="en-US" dirty="0"/>
              <a:t> and tells you where it is.</a:t>
            </a:r>
          </a:p>
          <a:p>
            <a:r>
              <a:rPr lang="en-US" dirty="0"/>
              <a:t>Asthma</a:t>
            </a:r>
          </a:p>
          <a:p>
            <a:pPr lvl="1"/>
            <a:r>
              <a:rPr lang="en-US" dirty="0"/>
              <a:t>Most people self-treat with their inhaler.  Patient may be greatly distressed … may need coaching to relax and breathe deeply</a:t>
            </a:r>
          </a:p>
          <a:p>
            <a:r>
              <a:rPr lang="en-US" dirty="0"/>
              <a:t>Serious medical issues common to older sea kayakers</a:t>
            </a:r>
          </a:p>
          <a:p>
            <a:pPr lvl="1"/>
            <a:r>
              <a:rPr lang="en-US" dirty="0"/>
              <a:t>Cardiovascular events – emergency evacuation</a:t>
            </a:r>
          </a:p>
          <a:p>
            <a:pPr lvl="1"/>
            <a:r>
              <a:rPr lang="en-US" dirty="0"/>
              <a:t>Diabetes … patient needs to tell you at the put-in.  Carry tube of frosting in your first air kit … if diabetic has problems, treat with frosting followed by substantial food</a:t>
            </a:r>
          </a:p>
          <a:p>
            <a:r>
              <a:rPr lang="en-US" dirty="0"/>
              <a:t>Sea sickness – paddle over for that person and helpers</a:t>
            </a:r>
          </a:p>
        </p:txBody>
      </p:sp>
    </p:spTree>
    <p:extLst>
      <p:ext uri="{BB962C8B-B14F-4D97-AF65-F5344CB8AC3E}">
        <p14:creationId xmlns:p14="http://schemas.microsoft.com/office/powerpoint/2010/main" val="40797712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a:xfrm>
            <a:off x="644387" y="1425066"/>
            <a:ext cx="10903226" cy="5432934"/>
          </a:xfrm>
        </p:spPr>
        <p:txBody>
          <a:bodyPr>
            <a:normAutofit fontScale="77500" lnSpcReduction="20000"/>
          </a:bodyPr>
          <a:lstStyle/>
          <a:p>
            <a:pPr marL="0" indent="0">
              <a:buNone/>
            </a:pPr>
            <a:r>
              <a:rPr lang="en-US" dirty="0"/>
              <a:t>How would you quickly fix the following issues on the water?</a:t>
            </a:r>
          </a:p>
          <a:p>
            <a:pPr lvl="1"/>
            <a:r>
              <a:rPr lang="en-US" sz="2800" dirty="0"/>
              <a:t>A cut/blister</a:t>
            </a:r>
          </a:p>
          <a:p>
            <a:pPr lvl="2"/>
            <a:r>
              <a:rPr lang="en-US" sz="2400" dirty="0"/>
              <a:t>electrical tape</a:t>
            </a:r>
          </a:p>
          <a:p>
            <a:pPr lvl="1"/>
            <a:r>
              <a:rPr lang="en-US" sz="2800" dirty="0"/>
              <a:t>Low blood sugar/diabetic emergency</a:t>
            </a:r>
          </a:p>
          <a:p>
            <a:pPr lvl="2"/>
            <a:r>
              <a:rPr lang="en-US" sz="2400" dirty="0"/>
              <a:t> frosting tube</a:t>
            </a:r>
          </a:p>
          <a:p>
            <a:pPr lvl="1"/>
            <a:r>
              <a:rPr lang="en-US" sz="2800" dirty="0"/>
              <a:t>Mild Hypothermia</a:t>
            </a:r>
          </a:p>
          <a:p>
            <a:pPr lvl="2"/>
            <a:r>
              <a:rPr lang="en-US" sz="2400" dirty="0"/>
              <a:t>cag, balaclava, sugar candy</a:t>
            </a:r>
          </a:p>
          <a:p>
            <a:pPr lvl="1"/>
            <a:r>
              <a:rPr lang="en-US" sz="2800" dirty="0"/>
              <a:t>Dehydration</a:t>
            </a:r>
          </a:p>
          <a:p>
            <a:pPr lvl="2"/>
            <a:r>
              <a:rPr lang="en-US" sz="2400" dirty="0"/>
              <a:t>extra water</a:t>
            </a:r>
          </a:p>
          <a:p>
            <a:pPr lvl="1"/>
            <a:r>
              <a:rPr lang="en-US" sz="2800" dirty="0"/>
              <a:t>Missing hatch cover</a:t>
            </a:r>
          </a:p>
          <a:p>
            <a:pPr lvl="2"/>
            <a:r>
              <a:rPr lang="en-US" sz="2400" dirty="0"/>
              <a:t>bungie &amp; plastic; garbage bag/string; inflatable beach ball</a:t>
            </a:r>
          </a:p>
          <a:p>
            <a:pPr lvl="1"/>
            <a:r>
              <a:rPr lang="en-US" sz="2800" dirty="0"/>
              <a:t>Patch a hole in the hull</a:t>
            </a:r>
          </a:p>
          <a:p>
            <a:pPr lvl="2"/>
            <a:r>
              <a:rPr lang="en-US" sz="2400" dirty="0"/>
              <a:t>gorilla tape</a:t>
            </a:r>
          </a:p>
          <a:p>
            <a:pPr lvl="1"/>
            <a:r>
              <a:rPr lang="en-US" sz="2800" dirty="0"/>
              <a:t>Deal with broken paddle</a:t>
            </a:r>
          </a:p>
          <a:p>
            <a:pPr lvl="2"/>
            <a:r>
              <a:rPr lang="en-US" sz="2400" dirty="0"/>
              <a:t>carry a spare</a:t>
            </a:r>
          </a:p>
          <a:p>
            <a:pPr lvl="1"/>
            <a:endParaRPr lang="en-US" sz="2800" dirty="0"/>
          </a:p>
          <a:p>
            <a:pPr marL="0" indent="0">
              <a:buNone/>
            </a:pPr>
            <a:r>
              <a:rPr lang="en-US" sz="3200" dirty="0">
                <a:highlight>
                  <a:srgbClr val="FFFF00"/>
                </a:highlight>
              </a:rPr>
              <a:t>Write yourself a note now</a:t>
            </a:r>
            <a:r>
              <a:rPr lang="en-US" sz="3200" dirty="0"/>
              <a:t>:  go home and make sure you can fix all of these issues from supplies you can reach with your spray skirt on</a:t>
            </a:r>
          </a:p>
          <a:p>
            <a:endParaRPr lang="en-US" dirty="0"/>
          </a:p>
        </p:txBody>
      </p:sp>
    </p:spTree>
    <p:extLst>
      <p:ext uri="{BB962C8B-B14F-4D97-AF65-F5344CB8AC3E}">
        <p14:creationId xmlns:p14="http://schemas.microsoft.com/office/powerpoint/2010/main" val="23089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519289" y="1825625"/>
            <a:ext cx="11221155" cy="4351338"/>
          </a:xfrm>
        </p:spPr>
        <p:txBody>
          <a:bodyPr>
            <a:normAutofit fontScale="92500" lnSpcReduction="20000"/>
          </a:bodyPr>
          <a:lstStyle/>
          <a:p>
            <a:r>
              <a:rPr lang="en-US" sz="4400" dirty="0"/>
              <a:t>Speak up if someone looks sick</a:t>
            </a:r>
          </a:p>
          <a:p>
            <a:pPr lvl="1"/>
            <a:r>
              <a:rPr lang="en-US" sz="4000" dirty="0"/>
              <a:t>You don’t need to be a doctor to tell</a:t>
            </a:r>
          </a:p>
          <a:p>
            <a:pPr lvl="1"/>
            <a:r>
              <a:rPr lang="en-US" sz="4000" dirty="0"/>
              <a:t>Especially if they look “more sick/suddenly sick” since they showed up at the put-in</a:t>
            </a:r>
          </a:p>
          <a:p>
            <a:r>
              <a:rPr lang="en-US" sz="4400" dirty="0"/>
              <a:t>Are they “call 911” sick?  If so, call for/get to help!</a:t>
            </a:r>
          </a:p>
          <a:p>
            <a:r>
              <a:rPr lang="en-US" sz="4400" dirty="0"/>
              <a:t>Don’t make them worse, don’t let them get worse if possible</a:t>
            </a:r>
          </a:p>
          <a:p>
            <a:r>
              <a:rPr lang="en-US" sz="4400" dirty="0"/>
              <a:t>Don’t add to the number of people needing help</a:t>
            </a:r>
          </a:p>
        </p:txBody>
      </p:sp>
    </p:spTree>
    <p:extLst>
      <p:ext uri="{BB962C8B-B14F-4D97-AF65-F5344CB8AC3E}">
        <p14:creationId xmlns:p14="http://schemas.microsoft.com/office/powerpoint/2010/main" val="1959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820104"/>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397330" y="4845356"/>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69743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r>
              <a:rPr lang="en-US" altLang="en-US"/>
              <a:t>What makes a good trip Organizer?</a:t>
            </a:r>
          </a:p>
        </p:txBody>
      </p:sp>
      <p:sp>
        <p:nvSpPr>
          <p:cNvPr id="91139" name="Rectangle 3"/>
          <p:cNvSpPr>
            <a:spLocks noGrp="1" noChangeArrowheads="1"/>
          </p:cNvSpPr>
          <p:nvPr>
            <p:ph idx="4294967295"/>
          </p:nvPr>
        </p:nvSpPr>
        <p:spPr>
          <a:xfrm>
            <a:off x="446314" y="1502229"/>
            <a:ext cx="11299372" cy="5486400"/>
          </a:xfrm>
        </p:spPr>
        <p:txBody>
          <a:bodyPr>
            <a:normAutofit fontScale="92500" lnSpcReduction="10000"/>
          </a:bodyPr>
          <a:lstStyle/>
          <a:p>
            <a:pPr eaLnBrk="1" hangingPunct="1">
              <a:lnSpc>
                <a:spcPct val="83000"/>
              </a:lnSpc>
            </a:pPr>
            <a:r>
              <a:rPr lang="en-US" altLang="en-US" sz="3200" dirty="0"/>
              <a:t>Good trip organizers remember that the reason people have signed up for our trip is to paddle and have fun.  It is our job to see that they are successful. </a:t>
            </a:r>
          </a:p>
          <a:p>
            <a:pPr eaLnBrk="1" hangingPunct="1">
              <a:lnSpc>
                <a:spcPct val="83000"/>
              </a:lnSpc>
            </a:pPr>
            <a:r>
              <a:rPr lang="en-US" altLang="en-US" sz="3200" dirty="0"/>
              <a:t>Good organizers try to be inclusive – everyone on the trip needs to have fun</a:t>
            </a:r>
          </a:p>
          <a:p>
            <a:pPr lvl="1">
              <a:lnSpc>
                <a:spcPct val="83000"/>
              </a:lnSpc>
            </a:pPr>
            <a:r>
              <a:rPr lang="en-US" sz="2800" dirty="0"/>
              <a:t>If someone shows up that is a bad fit, it is your mistake, not theirs.  Find a way to make it work if feasible</a:t>
            </a:r>
            <a:endParaRPr lang="en-US" altLang="en-US" sz="2800" dirty="0"/>
          </a:p>
          <a:p>
            <a:pPr eaLnBrk="1" hangingPunct="1">
              <a:lnSpc>
                <a:spcPct val="83000"/>
              </a:lnSpc>
            </a:pPr>
            <a:r>
              <a:rPr lang="en-US" altLang="en-US" sz="3200" dirty="0"/>
              <a:t>Good trip organizers strive to continuously improve … Pursue continuing education:</a:t>
            </a:r>
          </a:p>
          <a:p>
            <a:pPr marL="742950" lvl="1" indent="-285750">
              <a:lnSpc>
                <a:spcPct val="83000"/>
              </a:lnSpc>
            </a:pPr>
            <a:r>
              <a:rPr lang="en-US" altLang="en-US" sz="2800" dirty="0"/>
              <a:t>Paddling skills (strokes, etc.)</a:t>
            </a:r>
          </a:p>
          <a:p>
            <a:pPr marL="742950" lvl="1" indent="-285750">
              <a:lnSpc>
                <a:spcPct val="83000"/>
              </a:lnSpc>
            </a:pPr>
            <a:r>
              <a:rPr lang="en-US" altLang="en-US" sz="2800" dirty="0"/>
              <a:t>Seamanship, navigation, etc.</a:t>
            </a:r>
          </a:p>
          <a:p>
            <a:pPr marL="742950" lvl="1" indent="-285750">
              <a:lnSpc>
                <a:spcPct val="83000"/>
              </a:lnSpc>
            </a:pPr>
            <a:r>
              <a:rPr lang="en-US" altLang="en-US" sz="2800" dirty="0"/>
              <a:t>Instructor Training and Certification</a:t>
            </a:r>
          </a:p>
          <a:p>
            <a:pPr marL="285750" indent="-285750">
              <a:lnSpc>
                <a:spcPct val="83000"/>
              </a:lnSpc>
            </a:pPr>
            <a:r>
              <a:rPr lang="en-US" altLang="en-US" sz="3200" dirty="0"/>
              <a:t>You should be able to coach others on how to do something, rather than doing it yourself!</a:t>
            </a:r>
          </a:p>
        </p:txBody>
      </p:sp>
    </p:spTree>
    <p:extLst>
      <p:ext uri="{BB962C8B-B14F-4D97-AF65-F5344CB8AC3E}">
        <p14:creationId xmlns:p14="http://schemas.microsoft.com/office/powerpoint/2010/main" val="24563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651000" y="1"/>
            <a:ext cx="8851900" cy="690563"/>
          </a:xfrm>
        </p:spPr>
        <p:txBody>
          <a:bodyPr/>
          <a:lstStyle/>
          <a:p>
            <a:pPr eaLnBrk="1" hangingPunct="1"/>
            <a:r>
              <a:rPr lang="en-US" altLang="en-US" sz="3200" dirty="0"/>
              <a:t>Groups that work</a:t>
            </a:r>
          </a:p>
        </p:txBody>
      </p:sp>
      <p:sp>
        <p:nvSpPr>
          <p:cNvPr id="35843" name="Rectangle 4"/>
          <p:cNvSpPr>
            <a:spLocks noChangeArrowheads="1"/>
          </p:cNvSpPr>
          <p:nvPr/>
        </p:nvSpPr>
        <p:spPr bwMode="auto">
          <a:xfrm>
            <a:off x="1000501" y="2612970"/>
            <a:ext cx="7708784" cy="381000"/>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4" name="Rectangle 5"/>
          <p:cNvSpPr>
            <a:spLocks noChangeArrowheads="1"/>
          </p:cNvSpPr>
          <p:nvPr/>
        </p:nvSpPr>
        <p:spPr bwMode="auto">
          <a:xfrm>
            <a:off x="1000501" y="3702413"/>
            <a:ext cx="7708784" cy="381000"/>
          </a:xfrm>
          <a:prstGeom prst="rect">
            <a:avLst/>
          </a:prstGeom>
          <a:solidFill>
            <a:srgbClr val="EDED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5" name="Rectangle 6"/>
          <p:cNvSpPr>
            <a:spLocks noChangeArrowheads="1"/>
          </p:cNvSpPr>
          <p:nvPr/>
        </p:nvSpPr>
        <p:spPr bwMode="auto">
          <a:xfrm>
            <a:off x="1000501" y="2270071"/>
            <a:ext cx="7708784" cy="352425"/>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6" name="Rectangle 7"/>
          <p:cNvSpPr>
            <a:spLocks noChangeArrowheads="1"/>
          </p:cNvSpPr>
          <p:nvPr/>
        </p:nvSpPr>
        <p:spPr bwMode="auto">
          <a:xfrm>
            <a:off x="1000501" y="2974919"/>
            <a:ext cx="7708784" cy="727493"/>
          </a:xfrm>
          <a:prstGeom prst="rect">
            <a:avLst/>
          </a:prstGeom>
          <a:solidFill>
            <a:srgbClr val="FFFF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35847" name="Rectangle 3"/>
          <p:cNvSpPr>
            <a:spLocks noGrp="1" noChangeArrowheads="1"/>
          </p:cNvSpPr>
          <p:nvPr>
            <p:ph type="body" idx="1"/>
          </p:nvPr>
        </p:nvSpPr>
        <p:spPr>
          <a:xfrm>
            <a:off x="604157" y="635000"/>
            <a:ext cx="9898743" cy="3547256"/>
          </a:xfrm>
        </p:spPr>
        <p:txBody>
          <a:bodyPr>
            <a:noAutofit/>
          </a:bodyPr>
          <a:lstStyle/>
          <a:p>
            <a:pPr eaLnBrk="1" hangingPunct="1">
              <a:lnSpc>
                <a:spcPct val="83000"/>
              </a:lnSpc>
            </a:pPr>
            <a:r>
              <a:rPr lang="en-US" altLang="en-US" dirty="0"/>
              <a:t>A group of people working together with a  common goal.</a:t>
            </a:r>
          </a:p>
          <a:p>
            <a:pPr lvl="1" eaLnBrk="1" hangingPunct="1">
              <a:lnSpc>
                <a:spcPct val="83000"/>
              </a:lnSpc>
            </a:pPr>
            <a:r>
              <a:rPr lang="en-US" altLang="en-US" dirty="0"/>
              <a:t>Our target: A group that is greater than the sum of its parts</a:t>
            </a:r>
          </a:p>
          <a:p>
            <a:pPr lvl="1" eaLnBrk="1" hangingPunct="1">
              <a:lnSpc>
                <a:spcPct val="83000"/>
              </a:lnSpc>
            </a:pPr>
            <a:r>
              <a:rPr lang="en-US" altLang="en-US" dirty="0"/>
              <a:t>A common result … cat herding</a:t>
            </a:r>
          </a:p>
          <a:p>
            <a:pPr eaLnBrk="1" hangingPunct="1">
              <a:lnSpc>
                <a:spcPct val="83000"/>
              </a:lnSpc>
            </a:pPr>
            <a:r>
              <a:rPr lang="en-US" altLang="en-US" dirty="0"/>
              <a:t>The four stages of Group formation</a:t>
            </a:r>
          </a:p>
          <a:p>
            <a:pPr lvl="1" eaLnBrk="1" hangingPunct="1">
              <a:lnSpc>
                <a:spcPct val="83000"/>
              </a:lnSpc>
            </a:pPr>
            <a:r>
              <a:rPr lang="en-US" altLang="en-US" u="sng" dirty="0"/>
              <a:t>Form</a:t>
            </a:r>
            <a:r>
              <a:rPr lang="en-US" altLang="en-US" dirty="0"/>
              <a:t>: the people come together</a:t>
            </a:r>
          </a:p>
          <a:p>
            <a:pPr lvl="1" eaLnBrk="1" hangingPunct="1">
              <a:lnSpc>
                <a:spcPct val="83000"/>
              </a:lnSpc>
            </a:pPr>
            <a:r>
              <a:rPr lang="en-US" altLang="en-US" u="sng" dirty="0"/>
              <a:t>Storm</a:t>
            </a:r>
            <a:r>
              <a:rPr lang="en-US" altLang="en-US" dirty="0"/>
              <a:t>: the initial chaos … individuals working in proximity</a:t>
            </a:r>
          </a:p>
          <a:p>
            <a:pPr lvl="1" eaLnBrk="1" hangingPunct="1">
              <a:lnSpc>
                <a:spcPct val="83000"/>
              </a:lnSpc>
            </a:pPr>
            <a:r>
              <a:rPr lang="en-US" altLang="en-US" u="sng" dirty="0"/>
              <a:t>Norm</a:t>
            </a:r>
            <a:r>
              <a:rPr lang="en-US" altLang="en-US" dirty="0"/>
              <a:t>: Individuals pulling together with a common goal</a:t>
            </a:r>
          </a:p>
          <a:p>
            <a:pPr lvl="2" eaLnBrk="1" hangingPunct="1">
              <a:lnSpc>
                <a:spcPct val="83000"/>
              </a:lnSpc>
            </a:pPr>
            <a:r>
              <a:rPr lang="en-US" altLang="en-US" dirty="0"/>
              <a:t>The collection of people becomes a pod.</a:t>
            </a:r>
          </a:p>
          <a:p>
            <a:pPr lvl="1" eaLnBrk="1" hangingPunct="1">
              <a:lnSpc>
                <a:spcPct val="83000"/>
              </a:lnSpc>
            </a:pPr>
            <a:r>
              <a:rPr lang="en-US" altLang="en-US" u="sng" dirty="0"/>
              <a:t>Perform</a:t>
            </a:r>
            <a:r>
              <a:rPr lang="en-US" altLang="en-US" dirty="0"/>
              <a:t>: The pod is greater than the sum of its parts</a:t>
            </a:r>
          </a:p>
        </p:txBody>
      </p:sp>
      <p:pic>
        <p:nvPicPr>
          <p:cNvPr id="35848" name="Picture 8" descr="ICE_D3_Warm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6" y="4352925"/>
            <a:ext cx="51085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9"/>
          <p:cNvSpPr>
            <a:spLocks noChangeArrowheads="1"/>
          </p:cNvSpPr>
          <p:nvPr/>
        </p:nvSpPr>
        <p:spPr bwMode="auto">
          <a:xfrm>
            <a:off x="414109" y="4315621"/>
            <a:ext cx="4993369" cy="247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sz="2400" dirty="0"/>
              <a:t>A good leader deliberately drives a group through these stages … quickly:</a:t>
            </a:r>
          </a:p>
          <a:p>
            <a:pPr lvl="1" eaLnBrk="1" hangingPunct="1">
              <a:lnSpc>
                <a:spcPct val="83000"/>
              </a:lnSpc>
            </a:pPr>
            <a:r>
              <a:rPr lang="en-US" altLang="en-US" sz="2000" dirty="0"/>
              <a:t>Clear communication</a:t>
            </a:r>
          </a:p>
          <a:p>
            <a:pPr lvl="1" eaLnBrk="1" hangingPunct="1">
              <a:lnSpc>
                <a:spcPct val="83000"/>
              </a:lnSpc>
            </a:pPr>
            <a:r>
              <a:rPr lang="en-US" altLang="en-US" sz="2000" dirty="0"/>
              <a:t>Consider games to “form the group” and get them to the Norm stage ASAP</a:t>
            </a:r>
          </a:p>
        </p:txBody>
      </p:sp>
    </p:spTree>
    <p:extLst>
      <p:ext uri="{BB962C8B-B14F-4D97-AF65-F5344CB8AC3E}">
        <p14:creationId xmlns:p14="http://schemas.microsoft.com/office/powerpoint/2010/main" val="410679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847">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84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84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8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787446"/>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a:t>
            </a:r>
          </a:p>
          <a:p>
            <a:r>
              <a:rPr lang="en-US" dirty="0"/>
              <a:t>Group and Incident management</a:t>
            </a:r>
          </a:p>
        </p:txBody>
      </p:sp>
      <p:sp>
        <p:nvSpPr>
          <p:cNvPr id="4" name="Right Arrow 3"/>
          <p:cNvSpPr/>
          <p:nvPr/>
        </p:nvSpPr>
        <p:spPr>
          <a:xfrm>
            <a:off x="413656" y="2265440"/>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4015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a Group on the Land</a:t>
            </a:r>
          </a:p>
        </p:txBody>
      </p:sp>
      <p:sp>
        <p:nvSpPr>
          <p:cNvPr id="3" name="Content Placeholder 2"/>
          <p:cNvSpPr>
            <a:spLocks noGrp="1"/>
          </p:cNvSpPr>
          <p:nvPr>
            <p:ph idx="1"/>
          </p:nvPr>
        </p:nvSpPr>
        <p:spPr>
          <a:xfrm>
            <a:off x="838200" y="1825625"/>
            <a:ext cx="10515600" cy="4936682"/>
          </a:xfrm>
        </p:spPr>
        <p:txBody>
          <a:bodyPr>
            <a:normAutofit lnSpcReduction="10000"/>
          </a:bodyPr>
          <a:lstStyle/>
          <a:p>
            <a:r>
              <a:rPr lang="en-US" sz="3600" dirty="0"/>
              <a:t>Helping each other get the boats to/from the water</a:t>
            </a:r>
          </a:p>
          <a:p>
            <a:r>
              <a:rPr lang="en-US" sz="3600" dirty="0"/>
              <a:t>Signing the waiver</a:t>
            </a:r>
          </a:p>
          <a:p>
            <a:r>
              <a:rPr lang="en-US" sz="3600" dirty="0"/>
              <a:t>Pre-trip briefing</a:t>
            </a:r>
          </a:p>
          <a:p>
            <a:r>
              <a:rPr lang="en-US" sz="3600" dirty="0"/>
              <a:t>Group warm-up exercises</a:t>
            </a:r>
          </a:p>
          <a:p>
            <a:pPr lvl="1"/>
            <a:r>
              <a:rPr lang="en-US" sz="3200" dirty="0"/>
              <a:t>Mutual embarrassment helps form a group</a:t>
            </a:r>
          </a:p>
          <a:p>
            <a:pPr lvl="2"/>
            <a:r>
              <a:rPr lang="en-US" sz="2800" dirty="0"/>
              <a:t>Be your favorite zoo animal</a:t>
            </a:r>
          </a:p>
          <a:p>
            <a:pPr lvl="2"/>
            <a:r>
              <a:rPr lang="en-US" sz="2800" dirty="0"/>
              <a:t>Circus machines</a:t>
            </a:r>
          </a:p>
          <a:p>
            <a:pPr lvl="1"/>
            <a:r>
              <a:rPr lang="en-US" sz="3200" dirty="0"/>
              <a:t>Share favorite stretches</a:t>
            </a:r>
          </a:p>
          <a:p>
            <a:pPr lvl="1"/>
            <a:r>
              <a:rPr lang="en-US" sz="3200" dirty="0"/>
              <a:t>Throw a Nerf ball to someone in group, call out their name, and say your favorite food</a:t>
            </a:r>
          </a:p>
        </p:txBody>
      </p:sp>
    </p:spTree>
    <p:extLst>
      <p:ext uri="{BB962C8B-B14F-4D97-AF65-F5344CB8AC3E}">
        <p14:creationId xmlns:p14="http://schemas.microsoft.com/office/powerpoint/2010/main" val="22970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Forming a Group on the Water</a:t>
            </a:r>
          </a:p>
        </p:txBody>
      </p:sp>
      <p:sp>
        <p:nvSpPr>
          <p:cNvPr id="3" name="Content Placeholder 2"/>
          <p:cNvSpPr>
            <a:spLocks noGrp="1"/>
          </p:cNvSpPr>
          <p:nvPr>
            <p:ph idx="1"/>
          </p:nvPr>
        </p:nvSpPr>
        <p:spPr>
          <a:xfrm>
            <a:off x="838200" y="1825624"/>
            <a:ext cx="10515600" cy="4815807"/>
          </a:xfrm>
        </p:spPr>
        <p:txBody>
          <a:bodyPr>
            <a:normAutofit lnSpcReduction="10000"/>
          </a:bodyPr>
          <a:lstStyle/>
          <a:p>
            <a:r>
              <a:rPr lang="en-US" dirty="0"/>
              <a:t>Raft up, have one or more people walk across all the boats</a:t>
            </a:r>
          </a:p>
          <a:p>
            <a:r>
              <a:rPr lang="en-US" dirty="0"/>
              <a:t>Shields and Aliens while traveling</a:t>
            </a:r>
          </a:p>
          <a:p>
            <a:r>
              <a:rPr lang="en-US" dirty="0"/>
              <a:t>Formations to do at half-speed</a:t>
            </a:r>
          </a:p>
          <a:p>
            <a:pPr lvl="1"/>
            <a:r>
              <a:rPr lang="en-US" dirty="0"/>
              <a:t>“Blue Angel” fighter jet formations – now start swapping positions</a:t>
            </a:r>
          </a:p>
          <a:p>
            <a:pPr lvl="1"/>
            <a:r>
              <a:rPr lang="en-US" dirty="0"/>
              <a:t>Form a line in direction of travel – back paddler weaves through line to front</a:t>
            </a:r>
          </a:p>
          <a:p>
            <a:pPr lvl="1"/>
            <a:r>
              <a:rPr lang="en-US" dirty="0"/>
              <a:t>Form a line perpendicular to direction of travel – people from left and right switch positions</a:t>
            </a:r>
          </a:p>
          <a:p>
            <a:r>
              <a:rPr lang="en-US" dirty="0"/>
              <a:t>Pairs of crack-the-whip, paddle in circles, figure 8s</a:t>
            </a:r>
          </a:p>
          <a:p>
            <a:r>
              <a:rPr lang="en-US" dirty="0"/>
              <a:t>Everyone shares favorite foods while paddling together and calling each other by name</a:t>
            </a:r>
          </a:p>
          <a:p>
            <a:r>
              <a:rPr lang="en-US" dirty="0"/>
              <a:t>Close eyes – how many paddlers?</a:t>
            </a:r>
          </a:p>
          <a:p>
            <a:endParaRPr lang="en-US" dirty="0"/>
          </a:p>
        </p:txBody>
      </p:sp>
    </p:spTree>
    <p:extLst>
      <p:ext uri="{BB962C8B-B14F-4D97-AF65-F5344CB8AC3E}">
        <p14:creationId xmlns:p14="http://schemas.microsoft.com/office/powerpoint/2010/main" val="18874918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Participants on the Water</a:t>
            </a:r>
          </a:p>
        </p:txBody>
      </p:sp>
      <p:sp>
        <p:nvSpPr>
          <p:cNvPr id="3" name="Content Placeholder 2"/>
          <p:cNvSpPr>
            <a:spLocks noGrp="1"/>
          </p:cNvSpPr>
          <p:nvPr>
            <p:ph idx="1"/>
          </p:nvPr>
        </p:nvSpPr>
        <p:spPr>
          <a:xfrm>
            <a:off x="473528" y="1469570"/>
            <a:ext cx="11348357" cy="5171862"/>
          </a:xfrm>
        </p:spPr>
        <p:txBody>
          <a:bodyPr>
            <a:normAutofit lnSpcReduction="10000"/>
          </a:bodyPr>
          <a:lstStyle/>
          <a:p>
            <a:r>
              <a:rPr lang="en-US" dirty="0"/>
              <a:t>You’ve done the interviews, and you know some of the people, but what about the ones you do not know?</a:t>
            </a:r>
          </a:p>
          <a:p>
            <a:r>
              <a:rPr lang="en-US" dirty="0"/>
              <a:t>How they load and get into their boats will tell you a lot.   As will how they hold their paddle and the first few strokes</a:t>
            </a:r>
          </a:p>
          <a:p>
            <a:r>
              <a:rPr lang="en-US" dirty="0"/>
              <a:t>Additional assessment exercises</a:t>
            </a:r>
          </a:p>
          <a:p>
            <a:pPr lvl="1"/>
            <a:r>
              <a:rPr lang="en-US" dirty="0"/>
              <a:t>In a circle, bows to a common point; paddle back 4 strokes, turn 360, return bows to same point as fast as possible</a:t>
            </a:r>
          </a:p>
          <a:p>
            <a:pPr lvl="1"/>
            <a:r>
              <a:rPr lang="en-US" dirty="0"/>
              <a:t>Eyes closed in boat – take off spray skirt, or put down paddle and wave hands around</a:t>
            </a:r>
          </a:p>
          <a:p>
            <a:r>
              <a:rPr lang="en-US" dirty="0"/>
              <a:t>Assess your paddlers early and adjust the difficulty/length/etc. of your trip so that everyone has fun and isn’t pushed too far outside of their comfort zone</a:t>
            </a:r>
          </a:p>
          <a:p>
            <a:r>
              <a:rPr lang="en-US" dirty="0"/>
              <a:t>This also helps form the group</a:t>
            </a:r>
          </a:p>
        </p:txBody>
      </p:sp>
    </p:spTree>
    <p:extLst>
      <p:ext uri="{BB962C8B-B14F-4D97-AF65-F5344CB8AC3E}">
        <p14:creationId xmlns:p14="http://schemas.microsoft.com/office/powerpoint/2010/main" val="71834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Group Underway</a:t>
            </a:r>
          </a:p>
        </p:txBody>
      </p:sp>
      <p:sp>
        <p:nvSpPr>
          <p:cNvPr id="3" name="Content Placeholder 2"/>
          <p:cNvSpPr>
            <a:spLocks noGrp="1"/>
          </p:cNvSpPr>
          <p:nvPr>
            <p:ph idx="1"/>
          </p:nvPr>
        </p:nvSpPr>
        <p:spPr>
          <a:xfrm>
            <a:off x="443828" y="1807259"/>
            <a:ext cx="11497888" cy="5306695"/>
          </a:xfrm>
        </p:spPr>
        <p:txBody>
          <a:bodyPr>
            <a:noAutofit/>
          </a:bodyPr>
          <a:lstStyle/>
          <a:p>
            <a:pPr marL="0" indent="0">
              <a:buNone/>
            </a:pPr>
            <a:r>
              <a:rPr lang="en-US" sz="2400" dirty="0"/>
              <a:t>The Organizer and Co-Organizers should have theirs radars at maximum 360-degree range and adjust the paddle as necessary:</a:t>
            </a:r>
          </a:p>
          <a:p>
            <a:r>
              <a:rPr lang="en-US" sz="2400" dirty="0"/>
              <a:t>Looking out for moving or static hazards</a:t>
            </a:r>
          </a:p>
          <a:p>
            <a:r>
              <a:rPr lang="en-US" sz="2400" dirty="0"/>
              <a:t>Looking out for changes in conditions (weather, tide, swells, etc.)</a:t>
            </a:r>
          </a:p>
          <a:p>
            <a:r>
              <a:rPr lang="en-US" sz="2400" dirty="0"/>
              <a:t>Keeping track of the group (headcounts, now where is Joe going?)</a:t>
            </a:r>
          </a:p>
          <a:p>
            <a:r>
              <a:rPr lang="en-US" sz="2400" dirty="0"/>
              <a:t>Keep track of the condition of each paddler</a:t>
            </a:r>
          </a:p>
          <a:p>
            <a:r>
              <a:rPr lang="en-US" sz="2400" dirty="0"/>
              <a:t>Keeping track of where you are, and taking action to determine your position when you cannot agree (recently one trip deviated 90-degrees from the correct course)</a:t>
            </a:r>
          </a:p>
          <a:p>
            <a:r>
              <a:rPr lang="en-US" sz="2400" dirty="0"/>
              <a:t>Keep track of time, actual group speed</a:t>
            </a:r>
          </a:p>
          <a:p>
            <a:r>
              <a:rPr lang="en-US" sz="2400" dirty="0"/>
              <a:t>Keep safe-havens in view</a:t>
            </a:r>
          </a:p>
          <a:p>
            <a:r>
              <a:rPr lang="en-US" sz="2400" dirty="0"/>
              <a:t>Etc.</a:t>
            </a:r>
          </a:p>
        </p:txBody>
      </p:sp>
    </p:spTree>
    <p:extLst>
      <p:ext uri="{BB962C8B-B14F-4D97-AF65-F5344CB8AC3E}">
        <p14:creationId xmlns:p14="http://schemas.microsoft.com/office/powerpoint/2010/main" val="14625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Helping keep things together</a:t>
            </a:r>
          </a:p>
        </p:txBody>
      </p:sp>
      <p:sp>
        <p:nvSpPr>
          <p:cNvPr id="3" name="Content Placeholder 2"/>
          <p:cNvSpPr>
            <a:spLocks noGrp="1"/>
          </p:cNvSpPr>
          <p:nvPr>
            <p:ph idx="1"/>
          </p:nvPr>
        </p:nvSpPr>
        <p:spPr>
          <a:xfrm>
            <a:off x="391886" y="1825625"/>
            <a:ext cx="11315700" cy="4836432"/>
          </a:xfrm>
        </p:spPr>
        <p:txBody>
          <a:bodyPr>
            <a:normAutofit/>
          </a:bodyPr>
          <a:lstStyle/>
          <a:p>
            <a:r>
              <a:rPr lang="en-US" dirty="0"/>
              <a:t>Use games and activities to keep the group together</a:t>
            </a:r>
          </a:p>
          <a:p>
            <a:pPr lvl="1"/>
            <a:r>
              <a:rPr lang="en-US" dirty="0"/>
              <a:t>Aliens and shields</a:t>
            </a:r>
          </a:p>
          <a:p>
            <a:pPr lvl="1"/>
            <a:r>
              <a:rPr lang="en-US" dirty="0"/>
              <a:t>Paddling in changing formations</a:t>
            </a:r>
          </a:p>
          <a:p>
            <a:pPr lvl="1"/>
            <a:r>
              <a:rPr lang="en-US" dirty="0"/>
              <a:t>Exchanging favorite foods in a speaking voice with someone else by name</a:t>
            </a:r>
          </a:p>
          <a:p>
            <a:pPr lvl="1"/>
            <a:r>
              <a:rPr lang="en-US" dirty="0"/>
              <a:t>Take turns drafting each other as closely as possible</a:t>
            </a:r>
          </a:p>
          <a:p>
            <a:pPr lvl="1"/>
            <a:r>
              <a:rPr lang="en-US" dirty="0"/>
              <a:t>Group navigation exercises</a:t>
            </a:r>
          </a:p>
          <a:p>
            <a:r>
              <a:rPr lang="en-US" dirty="0"/>
              <a:t>Use pods, or buddies</a:t>
            </a:r>
          </a:p>
          <a:p>
            <a:pPr lvl="1"/>
            <a:r>
              <a:rPr lang="en-US" dirty="0"/>
              <a:t>Everyone counts off and remembers their numbers</a:t>
            </a:r>
          </a:p>
          <a:p>
            <a:pPr lvl="1"/>
            <a:r>
              <a:rPr lang="en-US" dirty="0"/>
              <a:t>Pair people – pairs are responsible for knowing where the other is at all times (don’t necessarily need to paddle together)</a:t>
            </a:r>
          </a:p>
          <a:p>
            <a:pPr lvl="1"/>
            <a:r>
              <a:rPr lang="en-US" dirty="0"/>
              <a:t>Consider a “slow pod” and “fast pod” who have to meet at various milestones.  Each needs proper organizer and first aid ratios</a:t>
            </a:r>
          </a:p>
        </p:txBody>
      </p:sp>
    </p:spTree>
    <p:extLst>
      <p:ext uri="{BB962C8B-B14F-4D97-AF65-F5344CB8AC3E}">
        <p14:creationId xmlns:p14="http://schemas.microsoft.com/office/powerpoint/2010/main" val="273522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Spotting Paddlers who are in Trouble</a:t>
            </a:r>
          </a:p>
        </p:txBody>
      </p:sp>
      <p:sp>
        <p:nvSpPr>
          <p:cNvPr id="3" name="Content Placeholder 2"/>
          <p:cNvSpPr>
            <a:spLocks noGrp="1"/>
          </p:cNvSpPr>
          <p:nvPr>
            <p:ph idx="1"/>
          </p:nvPr>
        </p:nvSpPr>
        <p:spPr>
          <a:xfrm>
            <a:off x="936171" y="1590618"/>
            <a:ext cx="10118691" cy="5020355"/>
          </a:xfrm>
        </p:spPr>
        <p:txBody>
          <a:bodyPr>
            <a:noAutofit/>
          </a:bodyPr>
          <a:lstStyle/>
          <a:p>
            <a:pPr marL="0" indent="0">
              <a:buNone/>
            </a:pPr>
            <a:r>
              <a:rPr lang="en-US" sz="3600" dirty="0"/>
              <a:t>Signs:</a:t>
            </a:r>
          </a:p>
          <a:p>
            <a:r>
              <a:rPr lang="en-US" sz="3200" dirty="0"/>
              <a:t>Paddling differently:</a:t>
            </a:r>
          </a:p>
          <a:p>
            <a:pPr lvl="1"/>
            <a:r>
              <a:rPr lang="en-US" sz="2800" dirty="0"/>
              <a:t>Was relaxed and taking in the scenery, now is stiff, collapsed in on themselves, and looking straight ahead or slumped and paddling slowly</a:t>
            </a:r>
          </a:p>
          <a:p>
            <a:r>
              <a:rPr lang="en-US" sz="3200" dirty="0"/>
              <a:t>Has stopped paying attention to the group</a:t>
            </a:r>
          </a:p>
          <a:p>
            <a:pPr lvl="1"/>
            <a:r>
              <a:rPr lang="en-US" sz="2800" dirty="0"/>
              <a:t>Tunnel vision and powering ahead</a:t>
            </a:r>
          </a:p>
          <a:p>
            <a:r>
              <a:rPr lang="en-US" sz="3200" dirty="0"/>
              <a:t>Saucer eyes, fixed grimace</a:t>
            </a:r>
          </a:p>
          <a:p>
            <a:r>
              <a:rPr lang="en-US" sz="3200" dirty="0"/>
              <a:t>If you and your help are struggling, likely so is everyone else</a:t>
            </a:r>
          </a:p>
        </p:txBody>
      </p:sp>
    </p:spTree>
    <p:extLst>
      <p:ext uri="{BB962C8B-B14F-4D97-AF65-F5344CB8AC3E}">
        <p14:creationId xmlns:p14="http://schemas.microsoft.com/office/powerpoint/2010/main" val="326483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Paddlers who are in Trouble	</a:t>
            </a:r>
          </a:p>
        </p:txBody>
      </p:sp>
      <p:sp>
        <p:nvSpPr>
          <p:cNvPr id="3" name="Content Placeholder 2"/>
          <p:cNvSpPr>
            <a:spLocks noGrp="1"/>
          </p:cNvSpPr>
          <p:nvPr>
            <p:ph idx="1"/>
          </p:nvPr>
        </p:nvSpPr>
        <p:spPr>
          <a:xfrm>
            <a:off x="212652" y="1599884"/>
            <a:ext cx="11527626" cy="5258116"/>
          </a:xfrm>
        </p:spPr>
        <p:txBody>
          <a:bodyPr>
            <a:noAutofit/>
          </a:bodyPr>
          <a:lstStyle/>
          <a:p>
            <a:pPr marL="0" indent="0">
              <a:buNone/>
            </a:pPr>
            <a:r>
              <a:rPr lang="en-US" dirty="0"/>
              <a:t>What to do:</a:t>
            </a:r>
          </a:p>
          <a:p>
            <a:r>
              <a:rPr lang="en-US" sz="2400" dirty="0"/>
              <a:t>Try to engage in conversation, “train spotting,” etc.</a:t>
            </a:r>
          </a:p>
          <a:p>
            <a:r>
              <a:rPr lang="en-US" sz="2400" dirty="0"/>
              <a:t>Get someone who is still OK to buddy with them – the psychological tow</a:t>
            </a:r>
          </a:p>
          <a:p>
            <a:r>
              <a:rPr lang="en-US" sz="2400" dirty="0"/>
              <a:t>Teach them combat breathing:  inhale for 4 seconds, hold for 4, release for 4, hold for 4.  Results in an autonomic drop in heart rate by about 20 bpm.</a:t>
            </a:r>
          </a:p>
          <a:p>
            <a:r>
              <a:rPr lang="en-US" sz="2400" dirty="0"/>
              <a:t>If more than one person is having problems, raft up and have them secretly show comfort level from 1-5 (fingers up behind back or with eyes closed)</a:t>
            </a:r>
          </a:p>
          <a:p>
            <a:r>
              <a:rPr lang="en-US" sz="2400" dirty="0"/>
              <a:t>Don’t be afraid to “call it” – “This Beach Looks Really Nice to Me!”</a:t>
            </a:r>
          </a:p>
          <a:p>
            <a:pPr lvl="1"/>
            <a:r>
              <a:rPr lang="en-US" dirty="0"/>
              <a:t>If you are struggling, or observe that people in the group are struggling, </a:t>
            </a:r>
            <a:r>
              <a:rPr lang="en-US" b="1" dirty="0"/>
              <a:t>go to shore</a:t>
            </a:r>
            <a:r>
              <a:rPr lang="en-US" dirty="0"/>
              <a:t>.  </a:t>
            </a:r>
          </a:p>
          <a:p>
            <a:pPr lvl="2"/>
            <a:r>
              <a:rPr lang="en-US" dirty="0"/>
              <a:t>Likely everyone felt a bit over their head and were waiting for someone else to say so too – remember the social pressure and momentum heuristic traps?</a:t>
            </a:r>
          </a:p>
          <a:p>
            <a:pPr lvl="1"/>
            <a:r>
              <a:rPr lang="en-US" sz="2200" dirty="0"/>
              <a:t>Ideally your nearest bailout point, else closest safe landing</a:t>
            </a:r>
          </a:p>
          <a:p>
            <a:r>
              <a:rPr lang="en-US" sz="2400" dirty="0"/>
              <a:t>Listen to your gut</a:t>
            </a:r>
          </a:p>
        </p:txBody>
      </p:sp>
    </p:spTree>
    <p:extLst>
      <p:ext uri="{BB962C8B-B14F-4D97-AF65-F5344CB8AC3E}">
        <p14:creationId xmlns:p14="http://schemas.microsoft.com/office/powerpoint/2010/main" val="99939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pPr marL="0" indent="0">
              <a:buNone/>
            </a:pPr>
            <a:r>
              <a:rPr lang="en-US" sz="4000" dirty="0"/>
              <a:t>Discuss a time when you were in trouble.   What happened, what were you aware of, and how did someone help you?</a:t>
            </a:r>
          </a:p>
          <a:p>
            <a:pPr marL="0" indent="0">
              <a:buNone/>
            </a:pPr>
            <a:endParaRPr lang="en-US" sz="4000" dirty="0"/>
          </a:p>
          <a:p>
            <a:pPr marL="0" indent="0">
              <a:buNone/>
            </a:pPr>
            <a:r>
              <a:rPr lang="en-US" sz="4000" dirty="0"/>
              <a:t>Charles:  Tillamook crossing from Three Graces to lunch spot in wind from the sea with a boat coming into the harbor</a:t>
            </a:r>
          </a:p>
        </p:txBody>
      </p:sp>
    </p:spTree>
    <p:extLst>
      <p:ext uri="{BB962C8B-B14F-4D97-AF65-F5344CB8AC3E}">
        <p14:creationId xmlns:p14="http://schemas.microsoft.com/office/powerpoint/2010/main" val="37261709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Positive Leader/Paddler</a:t>
            </a:r>
          </a:p>
        </p:txBody>
      </p:sp>
      <p:sp>
        <p:nvSpPr>
          <p:cNvPr id="3" name="Content Placeholder 2"/>
          <p:cNvSpPr>
            <a:spLocks noGrp="1"/>
          </p:cNvSpPr>
          <p:nvPr>
            <p:ph idx="1"/>
          </p:nvPr>
        </p:nvSpPr>
        <p:spPr>
          <a:xfrm>
            <a:off x="473529" y="1825624"/>
            <a:ext cx="11615690" cy="5308823"/>
          </a:xfrm>
        </p:spPr>
        <p:txBody>
          <a:bodyPr>
            <a:normAutofit lnSpcReduction="10000"/>
          </a:bodyPr>
          <a:lstStyle/>
          <a:p>
            <a:r>
              <a:rPr lang="en-US" dirty="0"/>
              <a:t>Look Positive</a:t>
            </a:r>
          </a:p>
          <a:p>
            <a:pPr lvl="1"/>
            <a:r>
              <a:rPr lang="en-US" dirty="0"/>
              <a:t>Look where you want to go</a:t>
            </a:r>
          </a:p>
          <a:p>
            <a:pPr lvl="2"/>
            <a:r>
              <a:rPr lang="en-US" dirty="0"/>
              <a:t>Naturally adjusts your body and boat to go where desired</a:t>
            </a:r>
          </a:p>
          <a:p>
            <a:r>
              <a:rPr lang="en-US" dirty="0"/>
              <a:t>Point Positive</a:t>
            </a:r>
          </a:p>
          <a:p>
            <a:pPr lvl="1"/>
            <a:r>
              <a:rPr lang="en-US" dirty="0"/>
              <a:t>Point in the direction you want others to go</a:t>
            </a:r>
          </a:p>
          <a:p>
            <a:pPr lvl="1"/>
            <a:r>
              <a:rPr lang="en-US" dirty="0"/>
              <a:t>Because remember #1 – if you point at the hazard, they will go towards the hazard!</a:t>
            </a:r>
          </a:p>
          <a:p>
            <a:r>
              <a:rPr lang="en-US" dirty="0"/>
              <a:t>Speak Positive when coaching someone to grow</a:t>
            </a:r>
          </a:p>
          <a:p>
            <a:pPr lvl="1"/>
            <a:r>
              <a:rPr lang="en-US" dirty="0"/>
              <a:t>Mention only where you want to go/what you want to do</a:t>
            </a:r>
          </a:p>
          <a:p>
            <a:pPr lvl="1"/>
            <a:r>
              <a:rPr lang="en-US" dirty="0"/>
              <a:t>The time to show the true severity of hazards is either during the on-land scouting (risk assessment) or during later reflection</a:t>
            </a:r>
          </a:p>
          <a:p>
            <a:pPr lvl="2"/>
            <a:r>
              <a:rPr lang="en-US" dirty="0"/>
              <a:t>The heat of the moment is definitely the wrong time – freaked out paddler not a safe paddler</a:t>
            </a:r>
          </a:p>
          <a:p>
            <a:pPr lvl="1"/>
            <a:r>
              <a:rPr lang="en-US" dirty="0"/>
              <a:t>Save the war stories of other paddles for the bar afterwards</a:t>
            </a:r>
          </a:p>
          <a:p>
            <a:pPr lvl="1"/>
            <a:r>
              <a:rPr lang="en-US" dirty="0"/>
              <a:t>Don’t direct someone to their peril (don’t say “look at that nasty rock” – remember – they will go where they look)</a:t>
            </a:r>
          </a:p>
        </p:txBody>
      </p:sp>
    </p:spTree>
    <p:extLst>
      <p:ext uri="{BB962C8B-B14F-4D97-AF65-F5344CB8AC3E}">
        <p14:creationId xmlns:p14="http://schemas.microsoft.com/office/powerpoint/2010/main" val="23195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111017"/>
            <a:ext cx="10515600" cy="1325563"/>
          </a:xfrm>
        </p:spPr>
        <p:txBody>
          <a:bodyPr>
            <a:normAutofit/>
          </a:bodyPr>
          <a:lstStyle/>
          <a:p>
            <a:pPr eaLnBrk="1" hangingPunct="1"/>
            <a:r>
              <a:rPr lang="en-US" altLang="en-US" sz="5400" dirty="0"/>
              <a:t>C.L.A.P</a:t>
            </a:r>
          </a:p>
        </p:txBody>
      </p:sp>
      <p:sp>
        <p:nvSpPr>
          <p:cNvPr id="41987" name="Rectangle 4"/>
          <p:cNvSpPr>
            <a:spLocks noChangeArrowheads="1"/>
          </p:cNvSpPr>
          <p:nvPr/>
        </p:nvSpPr>
        <p:spPr bwMode="auto">
          <a:xfrm>
            <a:off x="522513" y="1247561"/>
            <a:ext cx="1151458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dirty="0"/>
              <a:t>Key aspects of a well managed group: C.L.A.P.</a:t>
            </a:r>
          </a:p>
          <a:p>
            <a:pPr lvl="1" eaLnBrk="1" hangingPunct="1">
              <a:lnSpc>
                <a:spcPct val="83000"/>
              </a:lnSpc>
            </a:pPr>
            <a:r>
              <a:rPr lang="en-US" altLang="en-US" u="sng" dirty="0"/>
              <a:t>C</a:t>
            </a:r>
            <a:r>
              <a:rPr lang="en-US" altLang="en-US" dirty="0"/>
              <a:t>ommunication: agree on communication plan up front, all can hear</a:t>
            </a:r>
          </a:p>
          <a:p>
            <a:pPr lvl="1" eaLnBrk="1" hangingPunct="1">
              <a:lnSpc>
                <a:spcPct val="83000"/>
              </a:lnSpc>
            </a:pPr>
            <a:r>
              <a:rPr lang="en-US" altLang="en-US" u="sng" dirty="0"/>
              <a:t>L</a:t>
            </a:r>
            <a:r>
              <a:rPr lang="en-US" altLang="en-US" dirty="0"/>
              <a:t>ine of sight: Ideally, all paddlers should be able to see everyone else</a:t>
            </a:r>
          </a:p>
          <a:p>
            <a:pPr lvl="1" eaLnBrk="1" hangingPunct="1">
              <a:lnSpc>
                <a:spcPct val="83000"/>
              </a:lnSpc>
            </a:pPr>
            <a:r>
              <a:rPr lang="en-US" altLang="en-US" u="sng" dirty="0"/>
              <a:t>A</a:t>
            </a:r>
            <a:r>
              <a:rPr lang="en-US" altLang="en-US" dirty="0"/>
              <a:t>nticipation/</a:t>
            </a:r>
            <a:r>
              <a:rPr lang="en-US" altLang="en-US" u="sng" dirty="0"/>
              <a:t>A</a:t>
            </a:r>
            <a:r>
              <a:rPr lang="en-US" altLang="en-US" dirty="0"/>
              <a:t>voidance/Awareness: Its easier to avoid trouble than deal with it</a:t>
            </a:r>
          </a:p>
          <a:p>
            <a:pPr lvl="1" eaLnBrk="1" hangingPunct="1">
              <a:lnSpc>
                <a:spcPct val="83000"/>
              </a:lnSpc>
            </a:pPr>
            <a:r>
              <a:rPr lang="en-US" altLang="en-US" u="sng" dirty="0"/>
              <a:t>P</a:t>
            </a:r>
            <a:r>
              <a:rPr lang="en-US" altLang="en-US" dirty="0"/>
              <a:t>osition the leader for maximum effectiveness</a:t>
            </a:r>
          </a:p>
        </p:txBody>
      </p:sp>
      <p:pic>
        <p:nvPicPr>
          <p:cNvPr id="41988" name="Picture 6" descr="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3405187"/>
            <a:ext cx="81407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3810000" y="3878949"/>
            <a:ext cx="1816100" cy="347663"/>
          </a:xfrm>
          <a:prstGeom prst="rect">
            <a:avLst/>
          </a:prstGeom>
          <a:solidFill>
            <a:srgbClr val="E7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800" dirty="0">
                <a:solidFill>
                  <a:schemeClr val="tx1"/>
                </a:solidFill>
              </a:rPr>
              <a:t>The trip leader</a:t>
            </a:r>
          </a:p>
        </p:txBody>
      </p:sp>
      <p:sp>
        <p:nvSpPr>
          <p:cNvPr id="41990" name="Line 8"/>
          <p:cNvSpPr>
            <a:spLocks noChangeShapeType="1"/>
          </p:cNvSpPr>
          <p:nvPr/>
        </p:nvSpPr>
        <p:spPr bwMode="auto">
          <a:xfrm>
            <a:off x="4610100" y="4247248"/>
            <a:ext cx="215900" cy="254000"/>
          </a:xfrm>
          <a:prstGeom prst="line">
            <a:avLst/>
          </a:prstGeom>
          <a:noFill/>
          <a:ln w="57150">
            <a:solidFill>
              <a:srgbClr val="00009E"/>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33905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152853"/>
            <a:ext cx="10515600" cy="1325563"/>
          </a:xfrm>
        </p:spPr>
        <p:txBody>
          <a:bodyPr/>
          <a:lstStyle/>
          <a:p>
            <a:pPr eaLnBrk="1" hangingPunct="1"/>
            <a:r>
              <a:rPr lang="en-US" altLang="en-US" dirty="0"/>
              <a:t>OOPS in the Land of Liability</a:t>
            </a:r>
          </a:p>
        </p:txBody>
      </p:sp>
      <p:sp>
        <p:nvSpPr>
          <p:cNvPr id="25603" name="Rectangle 3"/>
          <p:cNvSpPr>
            <a:spLocks noGrp="1" noChangeArrowheads="1"/>
          </p:cNvSpPr>
          <p:nvPr>
            <p:ph type="body" idx="1"/>
          </p:nvPr>
        </p:nvSpPr>
        <p:spPr>
          <a:xfrm>
            <a:off x="335280" y="1142999"/>
            <a:ext cx="11460480" cy="4313690"/>
          </a:xfrm>
        </p:spPr>
        <p:txBody>
          <a:bodyPr>
            <a:noAutofit/>
          </a:bodyPr>
          <a:lstStyle/>
          <a:p>
            <a:pPr eaLnBrk="1" hangingPunct="1"/>
            <a:r>
              <a:rPr lang="en-US" altLang="en-US" sz="3200" dirty="0"/>
              <a:t>Insurance: </a:t>
            </a:r>
          </a:p>
          <a:p>
            <a:pPr lvl="1" eaLnBrk="1" hangingPunct="1"/>
            <a:r>
              <a:rPr lang="en-US" altLang="en-US" sz="2800" dirty="0"/>
              <a:t>OOPS has liability insurance:</a:t>
            </a:r>
          </a:p>
          <a:p>
            <a:pPr lvl="2" eaLnBrk="1" hangingPunct="1"/>
            <a:r>
              <a:rPr lang="en-US" altLang="en-US" sz="2400" dirty="0"/>
              <a:t>Protects the club, its leaders and volunteers if we are sued  </a:t>
            </a:r>
          </a:p>
          <a:p>
            <a:pPr lvl="2" eaLnBrk="1" hangingPunct="1"/>
            <a:r>
              <a:rPr lang="en-US" altLang="en-US" sz="2400" dirty="0"/>
              <a:t>Protection only holds if we act according to standard practice established by “experts” in the sport.</a:t>
            </a:r>
          </a:p>
          <a:p>
            <a:pPr lvl="3" eaLnBrk="1" hangingPunct="1"/>
            <a:r>
              <a:rPr lang="en-US" altLang="en-US" sz="2000" dirty="0"/>
              <a:t>See the ACA SEI risk management </a:t>
            </a:r>
            <a:r>
              <a:rPr lang="en-US" altLang="en-US" sz="2000" dirty="0">
                <a:hlinkClick r:id="" action="ppaction://noaction"/>
              </a:rPr>
              <a:t>article</a:t>
            </a:r>
            <a:r>
              <a:rPr lang="en-US" altLang="en-US" sz="2000" dirty="0"/>
              <a:t>. </a:t>
            </a:r>
          </a:p>
          <a:p>
            <a:pPr eaLnBrk="1" hangingPunct="1"/>
            <a:r>
              <a:rPr lang="en-US" altLang="en-US" sz="3200" dirty="0"/>
              <a:t>How to keep our insurance</a:t>
            </a:r>
          </a:p>
          <a:p>
            <a:pPr lvl="1" eaLnBrk="1" hangingPunct="1"/>
            <a:r>
              <a:rPr lang="en-US" altLang="en-US" sz="2800" dirty="0"/>
              <a:t>Understand and follow the rules</a:t>
            </a:r>
          </a:p>
          <a:p>
            <a:pPr lvl="1" eaLnBrk="1" hangingPunct="1"/>
            <a:r>
              <a:rPr lang="en-US" altLang="en-US" sz="2800" dirty="0"/>
              <a:t>Document EVERY trip: conditions, people, events…</a:t>
            </a:r>
          </a:p>
          <a:p>
            <a:pPr lvl="1" eaLnBrk="1" hangingPunct="1"/>
            <a:r>
              <a:rPr lang="en-US" altLang="en-US" sz="2800" dirty="0"/>
              <a:t>Same standards for EVERY trip</a:t>
            </a:r>
          </a:p>
        </p:txBody>
      </p:sp>
      <p:sp>
        <p:nvSpPr>
          <p:cNvPr id="25604" name="Text Box 4"/>
          <p:cNvSpPr txBox="1">
            <a:spLocks noChangeArrowheads="1"/>
          </p:cNvSpPr>
          <p:nvPr/>
        </p:nvSpPr>
        <p:spPr bwMode="auto">
          <a:xfrm>
            <a:off x="1676399" y="5508621"/>
            <a:ext cx="8534400" cy="1303338"/>
          </a:xfrm>
          <a:prstGeom prst="rect">
            <a:avLst/>
          </a:prstGeom>
          <a:solidFill>
            <a:srgbClr val="EFFFEF"/>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400" dirty="0">
                <a:solidFill>
                  <a:schemeClr val="tx1"/>
                </a:solidFill>
              </a:rPr>
              <a:t>Without the Insurance, trip-organizers and instructors couldn’t afford to risk involvement with OOPS.</a:t>
            </a:r>
          </a:p>
          <a:p>
            <a:pPr algn="ctr" eaLnBrk="1" hangingPunct="1">
              <a:spcBef>
                <a:spcPct val="50000"/>
              </a:spcBef>
              <a:buFont typeface="Arial" panose="020B0604020202020204" pitchFamily="34" charset="0"/>
              <a:buNone/>
            </a:pPr>
            <a:r>
              <a:rPr lang="en-US" altLang="en-US" sz="2400" dirty="0">
                <a:solidFill>
                  <a:schemeClr val="tx1"/>
                </a:solidFill>
              </a:rPr>
              <a:t>No insurance … no OOPS.</a:t>
            </a:r>
          </a:p>
        </p:txBody>
      </p:sp>
    </p:spTree>
    <p:extLst>
      <p:ext uri="{BB962C8B-B14F-4D97-AF65-F5344CB8AC3E}">
        <p14:creationId xmlns:p14="http://schemas.microsoft.com/office/powerpoint/2010/main" val="16115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Group Management Ideas</a:t>
            </a:r>
          </a:p>
        </p:txBody>
      </p:sp>
      <p:sp>
        <p:nvSpPr>
          <p:cNvPr id="3" name="Content Placeholder 2"/>
          <p:cNvSpPr>
            <a:spLocks noGrp="1"/>
          </p:cNvSpPr>
          <p:nvPr>
            <p:ph idx="1"/>
          </p:nvPr>
        </p:nvSpPr>
        <p:spPr>
          <a:xfrm>
            <a:off x="375557" y="1825625"/>
            <a:ext cx="11462657" cy="4820104"/>
          </a:xfrm>
        </p:spPr>
        <p:txBody>
          <a:bodyPr>
            <a:normAutofit fontScale="92500" lnSpcReduction="20000"/>
          </a:bodyPr>
          <a:lstStyle/>
          <a:p>
            <a:r>
              <a:rPr lang="en-US" altLang="en-US" sz="3200" dirty="0"/>
              <a:t>Use point, sweep, and wing paddlers for beginners and hazardous situations. </a:t>
            </a:r>
          </a:p>
          <a:p>
            <a:pPr lvl="1"/>
            <a:r>
              <a:rPr lang="en-US" altLang="en-US" sz="3000" dirty="0"/>
              <a:t>Point looks behind him/her-self … sets pace so slowest paddler can keep up.</a:t>
            </a:r>
          </a:p>
          <a:p>
            <a:pPr lvl="1"/>
            <a:r>
              <a:rPr lang="en-US" altLang="en-US" sz="3000" dirty="0"/>
              <a:t>Outriders can also form a “pen” to contain other paddlers</a:t>
            </a:r>
          </a:p>
          <a:p>
            <a:r>
              <a:rPr lang="en-US" altLang="en-US" sz="3000" dirty="0"/>
              <a:t>Have fun … don’t be a control freak. </a:t>
            </a:r>
          </a:p>
          <a:p>
            <a:pPr lvl="1"/>
            <a:r>
              <a:rPr lang="en-US" altLang="en-US" sz="3000" dirty="0"/>
              <a:t>Conditions dictate how tightly you manage the group.</a:t>
            </a:r>
          </a:p>
          <a:p>
            <a:pPr lvl="1"/>
            <a:r>
              <a:rPr lang="en-US" altLang="en-US" sz="3000" dirty="0"/>
              <a:t>Be assertive and take charge when needed</a:t>
            </a:r>
          </a:p>
          <a:p>
            <a:pPr lvl="1"/>
            <a:r>
              <a:rPr lang="en-US" altLang="en-US" sz="3000" dirty="0"/>
              <a:t>Games are a way to keep  group together without being a control freak</a:t>
            </a:r>
          </a:p>
          <a:p>
            <a:r>
              <a:rPr lang="en-US" sz="3000" dirty="0"/>
              <a:t>Give the control freak participant or the worry-wort something to do</a:t>
            </a:r>
          </a:p>
          <a:p>
            <a:pPr lvl="1"/>
            <a:r>
              <a:rPr lang="en-US" sz="3000" dirty="0"/>
              <a:t>Assign them as Sweep, wing?</a:t>
            </a:r>
          </a:p>
          <a:p>
            <a:pPr lvl="1"/>
            <a:r>
              <a:rPr lang="en-US" sz="3000" dirty="0"/>
              <a:t>Empowering them keeps them busy, helps keep the group together – assuming they don’t become an even bigger pain</a:t>
            </a:r>
          </a:p>
          <a:p>
            <a:endParaRPr lang="en-US" altLang="en-US" sz="3400" dirty="0"/>
          </a:p>
          <a:p>
            <a:endParaRPr lang="en-US" dirty="0"/>
          </a:p>
        </p:txBody>
      </p:sp>
    </p:spTree>
    <p:extLst>
      <p:ext uri="{BB962C8B-B14F-4D97-AF65-F5344CB8AC3E}">
        <p14:creationId xmlns:p14="http://schemas.microsoft.com/office/powerpoint/2010/main" val="382335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Turtle</a:t>
            </a:r>
          </a:p>
        </p:txBody>
      </p:sp>
      <p:sp>
        <p:nvSpPr>
          <p:cNvPr id="3" name="Content Placeholder 2"/>
          <p:cNvSpPr>
            <a:spLocks noGrp="1"/>
          </p:cNvSpPr>
          <p:nvPr>
            <p:ph idx="1"/>
          </p:nvPr>
        </p:nvSpPr>
        <p:spPr>
          <a:xfrm>
            <a:off x="160639" y="1502230"/>
            <a:ext cx="11661248" cy="5355770"/>
          </a:xfrm>
        </p:spPr>
        <p:txBody>
          <a:bodyPr>
            <a:normAutofit/>
          </a:bodyPr>
          <a:lstStyle/>
          <a:p>
            <a:r>
              <a:rPr lang="en-US" dirty="0"/>
              <a:t>Weak Paddler/Wrong Boat</a:t>
            </a:r>
          </a:p>
          <a:p>
            <a:pPr lvl="1"/>
            <a:r>
              <a:rPr lang="en-US" dirty="0"/>
              <a:t>Use them to set the group pace…from near the front; or lead paddler should go at speed of turtle</a:t>
            </a:r>
          </a:p>
          <a:p>
            <a:pPr lvl="1"/>
            <a:r>
              <a:rPr lang="en-US" dirty="0"/>
              <a:t>Maybe pair with fast paddler or have them draft in the middle of a single-file line (follow as closely as you can) </a:t>
            </a:r>
          </a:p>
          <a:p>
            <a:pPr lvl="1"/>
            <a:r>
              <a:rPr lang="en-US" dirty="0"/>
              <a:t>Have the group paddle in changing formations that pace the turtle</a:t>
            </a:r>
          </a:p>
          <a:p>
            <a:pPr lvl="1"/>
            <a:r>
              <a:rPr lang="en-US" dirty="0"/>
              <a:t>In a wind, paddle upwind of them to break some of the wind and make it easier for them to control their boat</a:t>
            </a:r>
          </a:p>
          <a:p>
            <a:pPr lvl="1"/>
            <a:r>
              <a:rPr lang="en-US" dirty="0"/>
              <a:t>May need to tow at some point while they paddle – use your rabbit for that!</a:t>
            </a:r>
          </a:p>
          <a:p>
            <a:r>
              <a:rPr lang="en-US" dirty="0"/>
              <a:t>Afraid</a:t>
            </a:r>
          </a:p>
          <a:p>
            <a:pPr lvl="1"/>
            <a:r>
              <a:rPr lang="en-US" dirty="0"/>
              <a:t>Give them a relaxed buddy or provide instruction (while keeping your radar going)</a:t>
            </a:r>
          </a:p>
          <a:p>
            <a:pPr lvl="1"/>
            <a:r>
              <a:rPr lang="en-US" dirty="0"/>
              <a:t>Talk to them!  Try to make them see beyond the bow of their boat (“train spotting”)</a:t>
            </a:r>
          </a:p>
          <a:p>
            <a:pPr lvl="1"/>
            <a:r>
              <a:rPr lang="en-US" dirty="0"/>
              <a:t>Play a game like Aliens and Shields, favorite fruits, etc. to help them break their fear </a:t>
            </a:r>
          </a:p>
        </p:txBody>
      </p:sp>
    </p:spTree>
    <p:extLst>
      <p:ext uri="{BB962C8B-B14F-4D97-AF65-F5344CB8AC3E}">
        <p14:creationId xmlns:p14="http://schemas.microsoft.com/office/powerpoint/2010/main" val="28606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Turtle cont.</a:t>
            </a:r>
          </a:p>
        </p:txBody>
      </p:sp>
      <p:sp>
        <p:nvSpPr>
          <p:cNvPr id="3" name="Content Placeholder 2"/>
          <p:cNvSpPr>
            <a:spLocks noGrp="1"/>
          </p:cNvSpPr>
          <p:nvPr>
            <p:ph idx="1"/>
          </p:nvPr>
        </p:nvSpPr>
        <p:spPr>
          <a:xfrm>
            <a:off x="160639" y="1502230"/>
            <a:ext cx="11661248" cy="5355770"/>
          </a:xfrm>
        </p:spPr>
        <p:txBody>
          <a:bodyPr>
            <a:normAutofit/>
          </a:bodyPr>
          <a:lstStyle/>
          <a:p>
            <a:r>
              <a:rPr lang="en-US" sz="3200" dirty="0"/>
              <a:t>Ideas on Managing a group with slow paddlers</a:t>
            </a:r>
          </a:p>
          <a:p>
            <a:pPr lvl="1"/>
            <a:r>
              <a:rPr lang="en-US" sz="2800" dirty="0"/>
              <a:t>Ramp down the trip level</a:t>
            </a:r>
          </a:p>
          <a:p>
            <a:pPr lvl="1"/>
            <a:r>
              <a:rPr lang="en-US" sz="2800" dirty="0"/>
              <a:t>Slow group down by exploring shore</a:t>
            </a:r>
          </a:p>
          <a:p>
            <a:pPr lvl="1"/>
            <a:r>
              <a:rPr lang="en-US" sz="2800" dirty="0"/>
              <a:t>Shift the group towards activities rather than travel – try to accommodate</a:t>
            </a:r>
          </a:p>
          <a:p>
            <a:r>
              <a:rPr lang="en-US" sz="3200" dirty="0">
                <a:solidFill>
                  <a:srgbClr val="FF0000"/>
                </a:solidFill>
              </a:rPr>
              <a:t>Red flag </a:t>
            </a:r>
            <a:r>
              <a:rPr lang="en-US" sz="3200" dirty="0"/>
              <a:t>if you have critical timing on parts of the trip (need to make tidal slack at a certain point in journey)</a:t>
            </a:r>
          </a:p>
          <a:p>
            <a:pPr lvl="1"/>
            <a:r>
              <a:rPr lang="en-US" sz="2800" dirty="0"/>
              <a:t>Will likely require a change in the itinerary</a:t>
            </a:r>
          </a:p>
          <a:p>
            <a:pPr lvl="1"/>
            <a:r>
              <a:rPr lang="en-US" sz="2800" dirty="0"/>
              <a:t>Remember – navigate from safe haven to safe haven…including the ones behind you.</a:t>
            </a:r>
          </a:p>
        </p:txBody>
      </p:sp>
    </p:spTree>
    <p:extLst>
      <p:ext uri="{BB962C8B-B14F-4D97-AF65-F5344CB8AC3E}">
        <p14:creationId xmlns:p14="http://schemas.microsoft.com/office/powerpoint/2010/main" val="69245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Rabbit</a:t>
            </a:r>
          </a:p>
        </p:txBody>
      </p:sp>
      <p:sp>
        <p:nvSpPr>
          <p:cNvPr id="3" name="Content Placeholder 2"/>
          <p:cNvSpPr>
            <a:spLocks noGrp="1"/>
          </p:cNvSpPr>
          <p:nvPr>
            <p:ph idx="1"/>
          </p:nvPr>
        </p:nvSpPr>
        <p:spPr>
          <a:xfrm>
            <a:off x="293914" y="1512916"/>
            <a:ext cx="11772900" cy="5181797"/>
          </a:xfrm>
        </p:spPr>
        <p:txBody>
          <a:bodyPr>
            <a:normAutofit/>
          </a:bodyPr>
          <a:lstStyle/>
          <a:p>
            <a:r>
              <a:rPr lang="en-US" dirty="0"/>
              <a:t>Ideas:</a:t>
            </a:r>
          </a:p>
          <a:p>
            <a:pPr lvl="1"/>
            <a:r>
              <a:rPr lang="en-US" dirty="0"/>
              <a:t>Have rabbits race each other around the group if situations allow, or conduct scouting missions to check something out, then come back and report</a:t>
            </a:r>
          </a:p>
          <a:p>
            <a:pPr lvl="1"/>
            <a:r>
              <a:rPr lang="en-US" dirty="0"/>
              <a:t>Maybe we just need to give them something to do…other than set pace.</a:t>
            </a:r>
          </a:p>
          <a:p>
            <a:pPr lvl="2"/>
            <a:r>
              <a:rPr lang="en-US" dirty="0"/>
              <a:t>Have them tow the slowest paddler, or you, to slow them down?</a:t>
            </a:r>
          </a:p>
          <a:p>
            <a:pPr lvl="1"/>
            <a:r>
              <a:rPr lang="en-US" dirty="0"/>
              <a:t>Have rabbits race, towing the turtles – burn off that energy!</a:t>
            </a:r>
          </a:p>
          <a:p>
            <a:pPr lvl="1"/>
            <a:r>
              <a:rPr lang="en-US" dirty="0"/>
              <a:t>Never tell them your heading – shift the entire group 45 to 90 degrees at random so these guys end up “behind”.  Do this early on, keep them guessing, and they’ll catch on.</a:t>
            </a:r>
          </a:p>
          <a:p>
            <a:pPr lvl="1"/>
            <a:r>
              <a:rPr lang="en-US" dirty="0"/>
              <a:t>If practical: give them the longest paddle and the shortest/widest boat?</a:t>
            </a:r>
          </a:p>
          <a:p>
            <a:pPr lvl="1"/>
            <a:r>
              <a:rPr lang="en-US" dirty="0"/>
              <a:t>Talk to them about leadership, how you don’t need to be the fastest to be strongest, and have them act as a buddy for a slower paddler</a:t>
            </a:r>
          </a:p>
          <a:p>
            <a:pPr lvl="1"/>
            <a:r>
              <a:rPr lang="en-US" dirty="0"/>
              <a:t>Challenge them to paddle backwards for as long as possible</a:t>
            </a:r>
          </a:p>
        </p:txBody>
      </p:sp>
    </p:spTree>
    <p:extLst>
      <p:ext uri="{BB962C8B-B14F-4D97-AF65-F5344CB8AC3E}">
        <p14:creationId xmlns:p14="http://schemas.microsoft.com/office/powerpoint/2010/main" val="11908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Rabbit cont.</a:t>
            </a:r>
          </a:p>
        </p:txBody>
      </p:sp>
      <p:sp>
        <p:nvSpPr>
          <p:cNvPr id="3" name="Content Placeholder 2"/>
          <p:cNvSpPr>
            <a:spLocks noGrp="1"/>
          </p:cNvSpPr>
          <p:nvPr>
            <p:ph idx="1"/>
          </p:nvPr>
        </p:nvSpPr>
        <p:spPr>
          <a:xfrm>
            <a:off x="293914" y="1512916"/>
            <a:ext cx="11772900" cy="5181797"/>
          </a:xfrm>
        </p:spPr>
        <p:txBody>
          <a:bodyPr>
            <a:normAutofit/>
          </a:bodyPr>
          <a:lstStyle/>
          <a:p>
            <a:r>
              <a:rPr lang="en-US" dirty="0"/>
              <a:t>A leader who says “follow me” and then powers off into the sunset not looking back is not a leader – assume authority and form your own pod</a:t>
            </a:r>
          </a:p>
          <a:p>
            <a:r>
              <a:rPr lang="en-US" dirty="0"/>
              <a:t>We want to be inclusive, but if keeping rabbits in check endangers the group or makes the paddle hell to manage (such as splitting up the group to chase them down), you may need to cut them loose</a:t>
            </a:r>
          </a:p>
          <a:p>
            <a:pPr lvl="1"/>
            <a:r>
              <a:rPr lang="en-US" dirty="0"/>
              <a:t>Carefully – important to stress keeping with the group in pre-trip briefing</a:t>
            </a:r>
          </a:p>
        </p:txBody>
      </p:sp>
    </p:spTree>
    <p:extLst>
      <p:ext uri="{BB962C8B-B14F-4D97-AF65-F5344CB8AC3E}">
        <p14:creationId xmlns:p14="http://schemas.microsoft.com/office/powerpoint/2010/main" val="41793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Butterfly- Collector / Birder / Photographer</a:t>
            </a:r>
          </a:p>
        </p:txBody>
      </p:sp>
      <p:sp>
        <p:nvSpPr>
          <p:cNvPr id="3" name="Content Placeholder 2"/>
          <p:cNvSpPr>
            <a:spLocks noGrp="1"/>
          </p:cNvSpPr>
          <p:nvPr>
            <p:ph idx="1"/>
          </p:nvPr>
        </p:nvSpPr>
        <p:spPr>
          <a:xfrm>
            <a:off x="604157" y="1825624"/>
            <a:ext cx="11283043" cy="4869089"/>
          </a:xfrm>
        </p:spPr>
        <p:txBody>
          <a:bodyPr>
            <a:normAutofit fontScale="92500"/>
          </a:bodyPr>
          <a:lstStyle/>
          <a:p>
            <a:r>
              <a:rPr lang="en-US" dirty="0"/>
              <a:t>For some, giving them the responsibility of running sweep may cause them to keep up with the group</a:t>
            </a:r>
          </a:p>
          <a:p>
            <a:r>
              <a:rPr lang="en-US" dirty="0"/>
              <a:t>Let them wander if they stay within voice distance</a:t>
            </a:r>
          </a:p>
          <a:p>
            <a:r>
              <a:rPr lang="en-US" dirty="0"/>
              <a:t>Pair the wanderer with someone that can talk and paddle to shepherd them</a:t>
            </a:r>
          </a:p>
          <a:p>
            <a:r>
              <a:rPr lang="en-US" dirty="0"/>
              <a:t>In low visibility, give everyone a number and have them call it off during “count off”.  Use prearranged “where are you” and “I am here” whistle signals.</a:t>
            </a:r>
          </a:p>
          <a:p>
            <a:r>
              <a:rPr lang="en-US" dirty="0"/>
              <a:t>Try to find these folks during screening, and create a trip/pod with objectives that can accommodate their…dallying</a:t>
            </a:r>
          </a:p>
          <a:p>
            <a:r>
              <a:rPr lang="en-US" dirty="0"/>
              <a:t>We want to be inclusive, but if they cannot keep focused enough to keep with the group, you may need to cut them loose</a:t>
            </a:r>
          </a:p>
          <a:p>
            <a:pPr lvl="1"/>
            <a:r>
              <a:rPr lang="en-US" dirty="0"/>
              <a:t>Carefully – important to stress keeping with the group in pre-trip briefing</a:t>
            </a:r>
          </a:p>
        </p:txBody>
      </p:sp>
    </p:spTree>
    <p:extLst>
      <p:ext uri="{BB962C8B-B14F-4D97-AF65-F5344CB8AC3E}">
        <p14:creationId xmlns:p14="http://schemas.microsoft.com/office/powerpoint/2010/main" val="13148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Butterfly- Collector / Birder / Photographer</a:t>
            </a:r>
          </a:p>
        </p:txBody>
      </p:sp>
      <p:sp>
        <p:nvSpPr>
          <p:cNvPr id="3" name="Content Placeholder 2"/>
          <p:cNvSpPr>
            <a:spLocks noGrp="1"/>
          </p:cNvSpPr>
          <p:nvPr>
            <p:ph idx="1"/>
          </p:nvPr>
        </p:nvSpPr>
        <p:spPr>
          <a:xfrm>
            <a:off x="604157" y="1825624"/>
            <a:ext cx="11283043" cy="4869089"/>
          </a:xfrm>
        </p:spPr>
        <p:txBody>
          <a:bodyPr>
            <a:normAutofit/>
          </a:bodyPr>
          <a:lstStyle/>
          <a:p>
            <a:r>
              <a:rPr lang="en-US" dirty="0"/>
              <a:t>More thoughts on cutting these folks loose</a:t>
            </a:r>
          </a:p>
          <a:p>
            <a:pPr lvl="1"/>
            <a:r>
              <a:rPr lang="en-US" dirty="0"/>
              <a:t>Benign conditions</a:t>
            </a:r>
          </a:p>
          <a:p>
            <a:pPr lvl="2"/>
            <a:r>
              <a:rPr lang="en-US" dirty="0"/>
              <a:t>If they will just not stay with the group, I'm not so worried about letting them go on their own way after "setting them free" with witnesses.  </a:t>
            </a:r>
          </a:p>
          <a:p>
            <a:pPr lvl="2"/>
            <a:r>
              <a:rPr lang="en-US" dirty="0"/>
              <a:t>They aren't really part of the group at that point but are basically just "hanging around in the vicinity".</a:t>
            </a:r>
          </a:p>
          <a:p>
            <a:pPr lvl="1"/>
            <a:r>
              <a:rPr lang="en-US" dirty="0"/>
              <a:t>Potentially dangerous conditions (worsening weather, chance of getting lost, falling darkness) </a:t>
            </a:r>
          </a:p>
          <a:p>
            <a:pPr lvl="2"/>
            <a:r>
              <a:rPr lang="en-US" dirty="0"/>
              <a:t>If the person is intentionally straying, try to use the group to corral them, or even put a tow on them.   </a:t>
            </a:r>
          </a:p>
          <a:p>
            <a:pPr lvl="2"/>
            <a:r>
              <a:rPr lang="en-US" dirty="0"/>
              <a:t>If they are straying unintentionally, I'd put a tow on them and use the group to bring them, and the rest, to safety.</a:t>
            </a:r>
          </a:p>
        </p:txBody>
      </p:sp>
    </p:spTree>
    <p:extLst>
      <p:ext uri="{BB962C8B-B14F-4D97-AF65-F5344CB8AC3E}">
        <p14:creationId xmlns:p14="http://schemas.microsoft.com/office/powerpoint/2010/main" val="32948774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 – the Storyteller / Life of the Party</a:t>
            </a:r>
          </a:p>
        </p:txBody>
      </p:sp>
      <p:sp>
        <p:nvSpPr>
          <p:cNvPr id="3" name="Content Placeholder 2"/>
          <p:cNvSpPr>
            <a:spLocks noGrp="1"/>
          </p:cNvSpPr>
          <p:nvPr>
            <p:ph idx="1"/>
          </p:nvPr>
        </p:nvSpPr>
        <p:spPr>
          <a:xfrm>
            <a:off x="838200" y="1825624"/>
            <a:ext cx="10999124" cy="4758055"/>
          </a:xfrm>
        </p:spPr>
        <p:txBody>
          <a:bodyPr>
            <a:normAutofit lnSpcReduction="10000"/>
          </a:bodyPr>
          <a:lstStyle/>
          <a:p>
            <a:r>
              <a:rPr lang="en-US" sz="3200" dirty="0"/>
              <a:t>A double-edged sword</a:t>
            </a:r>
          </a:p>
          <a:p>
            <a:pPr lvl="1"/>
            <a:r>
              <a:rPr lang="en-US" sz="2800" dirty="0"/>
              <a:t>May slow down the group or cause people to split apart</a:t>
            </a:r>
          </a:p>
          <a:p>
            <a:pPr lvl="1"/>
            <a:r>
              <a:rPr lang="en-US" sz="2800" dirty="0"/>
              <a:t>But can also help with group cohesion, and help keep people paddling close to each other</a:t>
            </a:r>
          </a:p>
          <a:p>
            <a:pPr lvl="2"/>
            <a:r>
              <a:rPr lang="en-US" sz="2400" dirty="0"/>
              <a:t>This paddler can also help ease the fears of some novice paddlers…assuming they don’t make people feel inadequate</a:t>
            </a:r>
          </a:p>
          <a:p>
            <a:r>
              <a:rPr lang="en-US" sz="3200" dirty="0"/>
              <a:t>You may need to break in to make the enthralled group aware of a course change or hazard avoidance</a:t>
            </a:r>
          </a:p>
          <a:p>
            <a:pPr lvl="1"/>
            <a:r>
              <a:rPr lang="en-US" sz="2800" dirty="0"/>
              <a:t>Or you can subtly herd them, putting yourself between them and the hazard</a:t>
            </a:r>
          </a:p>
          <a:p>
            <a:pPr lvl="1"/>
            <a:r>
              <a:rPr lang="en-US" sz="2800" dirty="0"/>
              <a:t>You might be able to use your rabbits to herd them – making it a game – how far can you get them without them noticing?</a:t>
            </a:r>
          </a:p>
        </p:txBody>
      </p:sp>
    </p:spTree>
    <p:extLst>
      <p:ext uri="{BB962C8B-B14F-4D97-AF65-F5344CB8AC3E}">
        <p14:creationId xmlns:p14="http://schemas.microsoft.com/office/powerpoint/2010/main" val="21810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Challenges – The Paddler Who Has to Leave “Early”</a:t>
            </a:r>
          </a:p>
        </p:txBody>
      </p:sp>
      <p:sp>
        <p:nvSpPr>
          <p:cNvPr id="3" name="Content Placeholder 2"/>
          <p:cNvSpPr>
            <a:spLocks noGrp="1"/>
          </p:cNvSpPr>
          <p:nvPr>
            <p:ph idx="1"/>
          </p:nvPr>
        </p:nvSpPr>
        <p:spPr>
          <a:xfrm>
            <a:off x="838200" y="1825625"/>
            <a:ext cx="10744200" cy="4794250"/>
          </a:xfrm>
        </p:spPr>
        <p:txBody>
          <a:bodyPr>
            <a:normAutofit lnSpcReduction="10000"/>
          </a:bodyPr>
          <a:lstStyle/>
          <a:p>
            <a:r>
              <a:rPr lang="en-US" dirty="0"/>
              <a:t>Try to find this out when people sign up/days before</a:t>
            </a:r>
          </a:p>
          <a:p>
            <a:r>
              <a:rPr lang="en-US" dirty="0"/>
              <a:t>If you cannot guarantee a specific return time, suggest that they do not come on this paddle</a:t>
            </a:r>
          </a:p>
          <a:p>
            <a:pPr lvl="1"/>
            <a:r>
              <a:rPr lang="en-US" dirty="0"/>
              <a:t>Especially if tides, winds, or amazing natural scenery could slow group</a:t>
            </a:r>
          </a:p>
          <a:p>
            <a:r>
              <a:rPr lang="en-US" dirty="0"/>
              <a:t>If you are stuck with them on your trip</a:t>
            </a:r>
          </a:p>
          <a:p>
            <a:pPr lvl="1"/>
            <a:r>
              <a:rPr lang="en-US" dirty="0"/>
              <a:t>Shorten your itinerary from the start</a:t>
            </a:r>
          </a:p>
          <a:p>
            <a:pPr lvl="1"/>
            <a:r>
              <a:rPr lang="en-US" dirty="0"/>
              <a:t>Plan to break up into two regulation pods, one that goes back earlier</a:t>
            </a:r>
          </a:p>
          <a:p>
            <a:pPr lvl="1"/>
            <a:r>
              <a:rPr lang="en-US" dirty="0"/>
              <a:t>Send them back with an experienced buddy</a:t>
            </a:r>
          </a:p>
          <a:p>
            <a:r>
              <a:rPr lang="en-US" dirty="0"/>
              <a:t>Worst case, let them leave the group after signing a waiver with witnesses</a:t>
            </a:r>
          </a:p>
          <a:p>
            <a:pPr lvl="1"/>
            <a:r>
              <a:rPr lang="en-US" dirty="0"/>
              <a:t>Ideally, no one paddles back alone</a:t>
            </a:r>
          </a:p>
          <a:p>
            <a:pPr lvl="1"/>
            <a:r>
              <a:rPr lang="en-US" dirty="0"/>
              <a:t>Have then contact you after they return so you can be sure they made it safely</a:t>
            </a:r>
          </a:p>
        </p:txBody>
      </p:sp>
    </p:spTree>
    <p:extLst>
      <p:ext uri="{BB962C8B-B14F-4D97-AF65-F5344CB8AC3E}">
        <p14:creationId xmlns:p14="http://schemas.microsoft.com/office/powerpoint/2010/main" val="228759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51000" y="160338"/>
            <a:ext cx="8686800" cy="868362"/>
          </a:xfrm>
        </p:spPr>
        <p:txBody>
          <a:bodyPr/>
          <a:lstStyle/>
          <a:p>
            <a:pPr eaLnBrk="1" hangingPunct="1"/>
            <a:r>
              <a:rPr lang="en-US" altLang="en-US"/>
              <a:t>Scenario 1</a:t>
            </a:r>
          </a:p>
        </p:txBody>
      </p:sp>
      <p:sp>
        <p:nvSpPr>
          <p:cNvPr id="43011" name="Rectangle 3"/>
          <p:cNvSpPr>
            <a:spLocks noGrp="1" noChangeArrowheads="1"/>
          </p:cNvSpPr>
          <p:nvPr>
            <p:ph type="body" idx="1"/>
          </p:nvPr>
        </p:nvSpPr>
        <p:spPr>
          <a:xfrm>
            <a:off x="881743" y="889000"/>
            <a:ext cx="9456057" cy="863600"/>
          </a:xfrm>
        </p:spPr>
        <p:txBody>
          <a:bodyPr/>
          <a:lstStyle/>
          <a:p>
            <a:pPr eaLnBrk="1" hangingPunct="1">
              <a:lnSpc>
                <a:spcPct val="83000"/>
              </a:lnSpc>
            </a:pPr>
            <a:r>
              <a:rPr lang="en-US" altLang="en-US" dirty="0"/>
              <a:t>You are leading a trip to the Salmon river and around Cascade head.</a:t>
            </a:r>
          </a:p>
        </p:txBody>
      </p:sp>
      <p:sp>
        <p:nvSpPr>
          <p:cNvPr id="43012" name="Rectangle 5"/>
          <p:cNvSpPr>
            <a:spLocks noChangeArrowheads="1"/>
          </p:cNvSpPr>
          <p:nvPr/>
        </p:nvSpPr>
        <p:spPr bwMode="auto">
          <a:xfrm>
            <a:off x="767443" y="1727200"/>
            <a:ext cx="438875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dirty="0"/>
              <a:t>Conditions:</a:t>
            </a:r>
          </a:p>
          <a:p>
            <a:pPr lvl="1" eaLnBrk="1" hangingPunct="1"/>
            <a:r>
              <a:rPr lang="en-US" altLang="en-US" dirty="0"/>
              <a:t>Mid morning in October</a:t>
            </a:r>
          </a:p>
          <a:p>
            <a:pPr lvl="1" eaLnBrk="1" hangingPunct="1"/>
            <a:r>
              <a:rPr lang="en-US" altLang="en-US" dirty="0"/>
              <a:t>NW Wind 10 kt. AM growing to 20 kt. in the afternoon</a:t>
            </a:r>
          </a:p>
          <a:p>
            <a:pPr lvl="1" eaLnBrk="1" hangingPunct="1"/>
            <a:r>
              <a:rPr lang="en-US" altLang="en-US" dirty="0"/>
              <a:t>W swell 3 </a:t>
            </a:r>
            <a:r>
              <a:rPr lang="en-US" altLang="en-US" dirty="0" err="1"/>
              <a:t>ft</a:t>
            </a:r>
            <a:r>
              <a:rPr lang="en-US" altLang="en-US" dirty="0"/>
              <a:t>, 8 sec period</a:t>
            </a:r>
          </a:p>
          <a:p>
            <a:pPr lvl="1" eaLnBrk="1" hangingPunct="1"/>
            <a:r>
              <a:rPr lang="en-US" altLang="en-US" dirty="0"/>
              <a:t>Morning fog burning off in the afternoon.</a:t>
            </a:r>
          </a:p>
          <a:p>
            <a:pPr lvl="1" eaLnBrk="1" hangingPunct="1"/>
            <a:r>
              <a:rPr lang="en-US" altLang="en-US" dirty="0"/>
              <a:t>Low tide late in the day</a:t>
            </a:r>
          </a:p>
        </p:txBody>
      </p:sp>
      <p:pic>
        <p:nvPicPr>
          <p:cNvPr id="43013" name="Picture 7" descr="salmonriver-co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2019300"/>
            <a:ext cx="54102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28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636813" y="2017718"/>
            <a:ext cx="8839200" cy="3228839"/>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6627" name="Rectangle 2"/>
          <p:cNvSpPr>
            <a:spLocks noGrp="1" noChangeArrowheads="1"/>
          </p:cNvSpPr>
          <p:nvPr>
            <p:ph type="title"/>
          </p:nvPr>
        </p:nvSpPr>
        <p:spPr>
          <a:xfrm>
            <a:off x="1752600" y="1"/>
            <a:ext cx="8686800" cy="868363"/>
          </a:xfrm>
        </p:spPr>
        <p:txBody>
          <a:bodyPr/>
          <a:lstStyle/>
          <a:p>
            <a:pPr eaLnBrk="1" hangingPunct="1"/>
            <a:r>
              <a:rPr lang="en-US" altLang="en-US" dirty="0"/>
              <a:t>The Rules for OOPS Trips</a:t>
            </a:r>
          </a:p>
        </p:txBody>
      </p:sp>
      <p:sp>
        <p:nvSpPr>
          <p:cNvPr id="26628" name="Rectangle 3"/>
          <p:cNvSpPr>
            <a:spLocks noGrp="1" noChangeArrowheads="1"/>
          </p:cNvSpPr>
          <p:nvPr>
            <p:ph type="body" idx="1"/>
          </p:nvPr>
        </p:nvSpPr>
        <p:spPr>
          <a:xfrm>
            <a:off x="669469" y="890588"/>
            <a:ext cx="11103429" cy="5165437"/>
          </a:xfrm>
        </p:spPr>
        <p:txBody>
          <a:bodyPr>
            <a:normAutofit/>
          </a:bodyPr>
          <a:lstStyle/>
          <a:p>
            <a:pPr eaLnBrk="1" hangingPunct="1">
              <a:lnSpc>
                <a:spcPct val="83000"/>
              </a:lnSpc>
            </a:pPr>
            <a:r>
              <a:rPr lang="en-US" altLang="en-US" sz="2400" dirty="0"/>
              <a:t>Our insurance requires us to define</a:t>
            </a:r>
            <a:r>
              <a:rPr lang="en-US" altLang="en-US" sz="2400" b="1" dirty="0"/>
              <a:t> Policies </a:t>
            </a:r>
            <a:r>
              <a:rPr lang="en-US" altLang="en-US" sz="2400" dirty="0"/>
              <a:t>and follow them.</a:t>
            </a:r>
          </a:p>
          <a:p>
            <a:pPr eaLnBrk="1" hangingPunct="1">
              <a:lnSpc>
                <a:spcPct val="83000"/>
              </a:lnSpc>
            </a:pPr>
            <a:r>
              <a:rPr lang="en-US" altLang="en-US" sz="2400" dirty="0"/>
              <a:t>Those policies come from:</a:t>
            </a:r>
          </a:p>
          <a:p>
            <a:pPr lvl="1" eaLnBrk="1" hangingPunct="1">
              <a:lnSpc>
                <a:spcPct val="83000"/>
              </a:lnSpc>
            </a:pPr>
            <a:r>
              <a:rPr lang="en-US" altLang="en-US" sz="2000" dirty="0"/>
              <a:t>Common sense… and professional standards</a:t>
            </a:r>
          </a:p>
          <a:p>
            <a:pPr eaLnBrk="1" hangingPunct="1">
              <a:lnSpc>
                <a:spcPct val="83000"/>
              </a:lnSpc>
            </a:pPr>
            <a:r>
              <a:rPr lang="en-US" altLang="en-US" sz="2400" dirty="0"/>
              <a:t>Key rules (full list in the OOPS Activity Policy document)</a:t>
            </a:r>
          </a:p>
          <a:p>
            <a:pPr lvl="1" eaLnBrk="1" hangingPunct="1">
              <a:lnSpc>
                <a:spcPct val="83000"/>
              </a:lnSpc>
            </a:pPr>
            <a:r>
              <a:rPr lang="en-US" altLang="en-US" sz="2000" dirty="0"/>
              <a:t>Equipment appropriate to the trip:</a:t>
            </a:r>
          </a:p>
          <a:p>
            <a:pPr lvl="2" eaLnBrk="1" hangingPunct="1">
              <a:lnSpc>
                <a:spcPct val="83000"/>
              </a:lnSpc>
            </a:pPr>
            <a:r>
              <a:rPr lang="en-US" altLang="en-US" sz="1800" dirty="0"/>
              <a:t>PFDs, </a:t>
            </a:r>
            <a:r>
              <a:rPr lang="en-US" altLang="en-US" sz="1800" dirty="0" err="1"/>
              <a:t>sprayskirts</a:t>
            </a:r>
            <a:r>
              <a:rPr lang="en-US" altLang="en-US" sz="1800" dirty="0"/>
              <a:t>, bilge pump, whistle, first aid kit, food/water, etc.</a:t>
            </a:r>
          </a:p>
          <a:p>
            <a:pPr lvl="1" eaLnBrk="1" hangingPunct="1">
              <a:lnSpc>
                <a:spcPct val="83000"/>
              </a:lnSpc>
            </a:pPr>
            <a:r>
              <a:rPr lang="en-US" altLang="en-US" sz="2000" dirty="0"/>
              <a:t>Dress for immersion risk. </a:t>
            </a:r>
          </a:p>
          <a:p>
            <a:pPr lvl="2" eaLnBrk="1" hangingPunct="1">
              <a:lnSpc>
                <a:spcPct val="83000"/>
              </a:lnSpc>
            </a:pPr>
            <a:r>
              <a:rPr lang="en-US" altLang="en-US" sz="1800" dirty="0"/>
              <a:t>No cotton except in very specific circumstances</a:t>
            </a:r>
          </a:p>
          <a:p>
            <a:pPr lvl="1" eaLnBrk="1" hangingPunct="1">
              <a:lnSpc>
                <a:spcPct val="83000"/>
              </a:lnSpc>
            </a:pPr>
            <a:r>
              <a:rPr lang="en-US" altLang="en-US" sz="2000" dirty="0"/>
              <a:t>Limited group size</a:t>
            </a:r>
          </a:p>
          <a:p>
            <a:pPr lvl="1" eaLnBrk="1" hangingPunct="1">
              <a:lnSpc>
                <a:spcPct val="83000"/>
              </a:lnSpc>
            </a:pPr>
            <a:r>
              <a:rPr lang="en-US" altLang="en-US" sz="2000" dirty="0"/>
              <a:t>Keep the group together!</a:t>
            </a:r>
          </a:p>
          <a:p>
            <a:pPr lvl="1" eaLnBrk="1" hangingPunct="1">
              <a:lnSpc>
                <a:spcPct val="83000"/>
              </a:lnSpc>
            </a:pPr>
            <a:r>
              <a:rPr lang="en-US" altLang="en-US" sz="2000" dirty="0"/>
              <a:t>Waivers and pre-trip talks are required</a:t>
            </a:r>
          </a:p>
          <a:p>
            <a:pPr lvl="1" eaLnBrk="1" hangingPunct="1">
              <a:lnSpc>
                <a:spcPct val="83000"/>
              </a:lnSpc>
            </a:pPr>
            <a:r>
              <a:rPr lang="en-US" altLang="en-US" sz="2000" dirty="0"/>
              <a:t>Every trip has a CPR certified first aid person.  </a:t>
            </a:r>
          </a:p>
          <a:p>
            <a:pPr lvl="1" eaLnBrk="1" hangingPunct="1">
              <a:lnSpc>
                <a:spcPct val="83000"/>
              </a:lnSpc>
            </a:pPr>
            <a:r>
              <a:rPr lang="en-US" altLang="en-US" sz="2000" dirty="0"/>
              <a:t>Fill out ALL required trip paperwork (there isn’t much of it)</a:t>
            </a:r>
          </a:p>
          <a:p>
            <a:pPr eaLnBrk="1" hangingPunct="1">
              <a:lnSpc>
                <a:spcPct val="83000"/>
              </a:lnSpc>
            </a:pPr>
            <a:r>
              <a:rPr lang="en-US" altLang="en-US" sz="2400" dirty="0">
                <a:highlight>
                  <a:srgbClr val="FFFF00"/>
                </a:highlight>
              </a:rPr>
              <a:t>Organize trips a full level below your own ability</a:t>
            </a:r>
            <a:r>
              <a:rPr lang="en-US" altLang="en-US" sz="2400" dirty="0"/>
              <a:t>.  </a:t>
            </a:r>
          </a:p>
          <a:p>
            <a:pPr lvl="1" eaLnBrk="1" hangingPunct="1">
              <a:lnSpc>
                <a:spcPct val="83000"/>
              </a:lnSpc>
            </a:pPr>
            <a:r>
              <a:rPr lang="en-US" altLang="en-US" sz="2000" dirty="0"/>
              <a:t>E.g. If you can only safely paddle up to level 3, you should only organize up to level 2 trips. </a:t>
            </a:r>
          </a:p>
        </p:txBody>
      </p:sp>
      <p:sp>
        <p:nvSpPr>
          <p:cNvPr id="26629" name="Text Box 7"/>
          <p:cNvSpPr txBox="1">
            <a:spLocks noChangeArrowheads="1"/>
          </p:cNvSpPr>
          <p:nvPr/>
        </p:nvSpPr>
        <p:spPr bwMode="auto">
          <a:xfrm>
            <a:off x="302301" y="6152099"/>
            <a:ext cx="11587397" cy="449995"/>
          </a:xfrm>
          <a:prstGeom prst="rect">
            <a:avLst/>
          </a:prstGeom>
          <a:solidFill>
            <a:srgbClr val="FFF3F3"/>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83000"/>
              </a:lnSpc>
              <a:buFont typeface="Arial" panose="020B0604020202020204" pitchFamily="34" charset="0"/>
              <a:buNone/>
            </a:pPr>
            <a:r>
              <a:rPr lang="en-US" altLang="en-US" dirty="0"/>
              <a:t>Rules set minimum standards … anticipate, adapt, and stay safe.</a:t>
            </a:r>
          </a:p>
        </p:txBody>
      </p:sp>
    </p:spTree>
    <p:extLst>
      <p:ext uri="{BB962C8B-B14F-4D97-AF65-F5344CB8AC3E}">
        <p14:creationId xmlns:p14="http://schemas.microsoft.com/office/powerpoint/2010/main" val="18187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8">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28">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28">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28">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628">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628">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752600" y="274638"/>
            <a:ext cx="8686800" cy="514350"/>
          </a:xfrm>
        </p:spPr>
        <p:txBody>
          <a:bodyPr>
            <a:normAutofit fontScale="90000"/>
          </a:bodyPr>
          <a:lstStyle/>
          <a:p>
            <a:r>
              <a:rPr lang="en-US" altLang="en-US" dirty="0"/>
              <a:t>Cascade Head</a:t>
            </a:r>
          </a:p>
        </p:txBody>
      </p:sp>
      <p:grpSp>
        <p:nvGrpSpPr>
          <p:cNvPr id="44035" name="Group 8"/>
          <p:cNvGrpSpPr>
            <a:grpSpLocks/>
          </p:cNvGrpSpPr>
          <p:nvPr/>
        </p:nvGrpSpPr>
        <p:grpSpPr bwMode="auto">
          <a:xfrm>
            <a:off x="1524000" y="448887"/>
            <a:ext cx="10230196" cy="6417775"/>
            <a:chOff x="0" y="1008995"/>
            <a:chExt cx="9144000" cy="5857669"/>
          </a:xfrm>
        </p:grpSpPr>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5525"/>
              <a:ext cx="9144000"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6"/>
            <p:cNvSpPr txBox="1">
              <a:spLocks noChangeArrowheads="1"/>
            </p:cNvSpPr>
            <p:nvPr/>
          </p:nvSpPr>
          <p:spPr bwMode="auto">
            <a:xfrm>
              <a:off x="5934126" y="4026080"/>
              <a:ext cx="3209874" cy="2840584"/>
            </a:xfrm>
            <a:prstGeom prst="rect">
              <a:avLst/>
            </a:prstGeom>
            <a:solidFill>
              <a:srgbClr val="FFFFDD"/>
            </a:solidFill>
            <a:ln w="25400">
              <a:solidFill>
                <a:schemeClr val="tx1"/>
              </a:solidFill>
              <a:miter lim="800000"/>
              <a:headEnd/>
              <a:tailEnd/>
            </a:ln>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400" dirty="0">
                  <a:solidFill>
                    <a:schemeClr val="tx1"/>
                  </a:solidFill>
                </a:rPr>
                <a:t>What are the hazards?  Where would you position yourself as you take a group around the head?  How do you take the group around the head?</a:t>
              </a:r>
            </a:p>
          </p:txBody>
        </p:sp>
        <p:cxnSp>
          <p:nvCxnSpPr>
            <p:cNvPr id="44038" name="Straight Arrow Connector 5"/>
            <p:cNvCxnSpPr>
              <a:cxnSpLocks noChangeShapeType="1"/>
            </p:cNvCxnSpPr>
            <p:nvPr/>
          </p:nvCxnSpPr>
          <p:spPr bwMode="auto">
            <a:xfrm>
              <a:off x="6069723" y="1340068"/>
              <a:ext cx="2112579" cy="1588"/>
            </a:xfrm>
            <a:prstGeom prst="straightConnector1">
              <a:avLst/>
            </a:prstGeom>
            <a:noFill/>
            <a:ln w="635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039" name="TextBox 6"/>
            <p:cNvSpPr txBox="1">
              <a:spLocks noChangeArrowheads="1"/>
            </p:cNvSpPr>
            <p:nvPr/>
          </p:nvSpPr>
          <p:spPr bwMode="auto">
            <a:xfrm>
              <a:off x="6716111" y="1008995"/>
              <a:ext cx="961695" cy="378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2000" b="1">
                  <a:solidFill>
                    <a:schemeClr val="tx1"/>
                  </a:solidFill>
                </a:rPr>
                <a:t>North</a:t>
              </a:r>
            </a:p>
          </p:txBody>
        </p:sp>
        <p:sp>
          <p:nvSpPr>
            <p:cNvPr id="44040" name="TextBox 7"/>
            <p:cNvSpPr txBox="1">
              <a:spLocks noChangeArrowheads="1"/>
            </p:cNvSpPr>
            <p:nvPr/>
          </p:nvSpPr>
          <p:spPr bwMode="auto">
            <a:xfrm rot="-2691750">
              <a:off x="2465453" y="6107831"/>
              <a:ext cx="1417845" cy="29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a:solidFill>
                    <a:schemeClr val="tx1"/>
                  </a:solidFill>
                </a:rPr>
                <a:t>Salmon River</a:t>
              </a:r>
            </a:p>
          </p:txBody>
        </p:sp>
      </p:grpSp>
      <p:sp>
        <p:nvSpPr>
          <p:cNvPr id="9" name="Rectangle 5"/>
          <p:cNvSpPr>
            <a:spLocks noChangeArrowheads="1"/>
          </p:cNvSpPr>
          <p:nvPr/>
        </p:nvSpPr>
        <p:spPr bwMode="auto">
          <a:xfrm>
            <a:off x="-67300" y="805517"/>
            <a:ext cx="3639799" cy="2966384"/>
          </a:xfrm>
          <a:prstGeom prst="rect">
            <a:avLst/>
          </a:prstGeom>
          <a:solidFill>
            <a:schemeClr val="accent1">
              <a:lumMod val="20000"/>
              <a:lumOff val="80000"/>
            </a:schemeClr>
          </a:solidFill>
          <a:ln>
            <a:noFill/>
          </a:ln>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indent="0" eaLnBrk="1" hangingPunct="1">
              <a:buNone/>
            </a:pPr>
            <a:r>
              <a:rPr lang="en-US" altLang="en-US" sz="2000" dirty="0"/>
              <a:t>Conditions:</a:t>
            </a:r>
          </a:p>
          <a:p>
            <a:r>
              <a:rPr lang="en-US" altLang="en-US" sz="1800" dirty="0"/>
              <a:t>Mid morning in October</a:t>
            </a:r>
          </a:p>
          <a:p>
            <a:r>
              <a:rPr lang="en-US" altLang="en-US" sz="1800" dirty="0"/>
              <a:t>NW Wind 10 kt. AM growing to 20 kt. in the afternoon</a:t>
            </a:r>
          </a:p>
          <a:p>
            <a:r>
              <a:rPr lang="en-US" altLang="en-US" sz="1800" dirty="0"/>
              <a:t>W swell 3 </a:t>
            </a:r>
            <a:r>
              <a:rPr lang="en-US" altLang="en-US" sz="1800" dirty="0" err="1"/>
              <a:t>ft</a:t>
            </a:r>
            <a:r>
              <a:rPr lang="en-US" altLang="en-US" sz="1800" dirty="0"/>
              <a:t>, 8 sec period</a:t>
            </a:r>
          </a:p>
          <a:p>
            <a:r>
              <a:rPr lang="en-US" altLang="en-US" sz="1800" dirty="0"/>
              <a:t>Morning fog burning off in the afternoon.</a:t>
            </a:r>
          </a:p>
          <a:p>
            <a:r>
              <a:rPr lang="en-US" altLang="en-US" sz="1800" dirty="0"/>
              <a:t>Low tide late in the day</a:t>
            </a:r>
          </a:p>
        </p:txBody>
      </p:sp>
    </p:spTree>
    <p:extLst>
      <p:ext uri="{BB962C8B-B14F-4D97-AF65-F5344CB8AC3E}">
        <p14:creationId xmlns:p14="http://schemas.microsoft.com/office/powerpoint/2010/main" val="9179219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t>Scenario 2</a:t>
            </a:r>
          </a:p>
        </p:txBody>
      </p:sp>
      <p:sp>
        <p:nvSpPr>
          <p:cNvPr id="45059" name="Rectangle 3"/>
          <p:cNvSpPr>
            <a:spLocks noGrp="1" noChangeArrowheads="1"/>
          </p:cNvSpPr>
          <p:nvPr>
            <p:ph type="body" idx="1"/>
          </p:nvPr>
        </p:nvSpPr>
        <p:spPr>
          <a:xfrm>
            <a:off x="729341" y="1295403"/>
            <a:ext cx="10816319" cy="1143000"/>
          </a:xfrm>
        </p:spPr>
        <p:txBody>
          <a:bodyPr>
            <a:normAutofit/>
          </a:bodyPr>
          <a:lstStyle/>
          <a:p>
            <a:pPr eaLnBrk="1" hangingPunct="1"/>
            <a:r>
              <a:rPr lang="en-US" altLang="en-US" sz="3200" dirty="0"/>
              <a:t>You are leading a trip along the southwest shore side of Puget Island (on the Columbia River).</a:t>
            </a:r>
          </a:p>
        </p:txBody>
      </p:sp>
      <p:sp>
        <p:nvSpPr>
          <p:cNvPr id="45060" name="Rectangle 4"/>
          <p:cNvSpPr>
            <a:spLocks noChangeArrowheads="1"/>
          </p:cNvSpPr>
          <p:nvPr/>
        </p:nvSpPr>
        <p:spPr bwMode="auto">
          <a:xfrm>
            <a:off x="560613" y="2551569"/>
            <a:ext cx="3848101" cy="407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lvl="1" eaLnBrk="1" hangingPunct="1"/>
            <a:r>
              <a:rPr lang="en-US" altLang="en-US" sz="2800" dirty="0"/>
              <a:t>Late morning in mid-April</a:t>
            </a:r>
          </a:p>
          <a:p>
            <a:pPr lvl="1" eaLnBrk="1" hangingPunct="1"/>
            <a:r>
              <a:rPr lang="en-US" altLang="en-US" sz="2800" dirty="0"/>
              <a:t>Sunny and clear</a:t>
            </a:r>
          </a:p>
          <a:p>
            <a:pPr lvl="1" eaLnBrk="1" hangingPunct="1"/>
            <a:r>
              <a:rPr lang="en-US" altLang="en-US" sz="2800" dirty="0"/>
              <a:t>W wind, 15 kt.</a:t>
            </a:r>
          </a:p>
          <a:p>
            <a:pPr lvl="1" eaLnBrk="1" hangingPunct="1"/>
            <a:r>
              <a:rPr lang="en-US" altLang="en-US" sz="2800" dirty="0"/>
              <a:t>Low tide late in the afternoon</a:t>
            </a:r>
          </a:p>
          <a:p>
            <a:pPr lvl="1" eaLnBrk="1" hangingPunct="1"/>
            <a:endParaRPr lang="en-US" altLang="en-US" sz="2800" dirty="0"/>
          </a:p>
          <a:p>
            <a:pPr lvl="1" eaLnBrk="1" hangingPunct="1"/>
            <a:endParaRPr lang="en-US" altLang="en-US" sz="2800" dirty="0"/>
          </a:p>
        </p:txBody>
      </p:sp>
      <p:pic>
        <p:nvPicPr>
          <p:cNvPr id="45061" name="Picture 9" descr="puget_island_2003_Topin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636" y="2438403"/>
            <a:ext cx="6542838" cy="418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6540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752600" y="274638"/>
            <a:ext cx="8686800" cy="576262"/>
          </a:xfrm>
        </p:spPr>
        <p:txBody>
          <a:bodyPr/>
          <a:lstStyle/>
          <a:p>
            <a:pPr eaLnBrk="1" hangingPunct="1"/>
            <a:r>
              <a:rPr lang="en-US" altLang="en-US" sz="3200"/>
              <a:t>Columbia River/Puget Island</a:t>
            </a:r>
          </a:p>
        </p:txBody>
      </p:sp>
      <p:pic>
        <p:nvPicPr>
          <p:cNvPr id="46083" name="Picture 4" descr="Copy of Cathla_W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50900"/>
            <a:ext cx="9545437" cy="552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5"/>
          <p:cNvSpPr txBox="1">
            <a:spLocks noChangeArrowheads="1"/>
          </p:cNvSpPr>
          <p:nvPr/>
        </p:nvSpPr>
        <p:spPr bwMode="auto">
          <a:xfrm>
            <a:off x="1644362" y="6193203"/>
            <a:ext cx="9017000" cy="664797"/>
          </a:xfrm>
          <a:prstGeom prst="rect">
            <a:avLst/>
          </a:prstGeom>
          <a:solidFill>
            <a:schemeClr val="accent6">
              <a:lumMod val="20000"/>
              <a:lumOff val="80000"/>
            </a:schemeClr>
          </a:solidFill>
          <a:ln>
            <a:noFill/>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000" dirty="0">
                <a:solidFill>
                  <a:schemeClr val="tx1"/>
                </a:solidFill>
              </a:rPr>
              <a:t>What are the hazards?  Where would you position yourself as you take a group along the island?</a:t>
            </a:r>
          </a:p>
        </p:txBody>
      </p:sp>
      <p:sp>
        <p:nvSpPr>
          <p:cNvPr id="5" name="Rectangle 4"/>
          <p:cNvSpPr>
            <a:spLocks noChangeArrowheads="1"/>
          </p:cNvSpPr>
          <p:nvPr/>
        </p:nvSpPr>
        <p:spPr bwMode="auto">
          <a:xfrm>
            <a:off x="0" y="3292930"/>
            <a:ext cx="3239407" cy="2706231"/>
          </a:xfrm>
          <a:prstGeom prst="rect">
            <a:avLst/>
          </a:prstGeom>
          <a:solidFill>
            <a:schemeClr val="accent1">
              <a:lumMod val="20000"/>
              <a:lumOff val="80000"/>
            </a:schemeClr>
          </a:solidFill>
          <a:ln>
            <a:noFill/>
          </a:ln>
        </p:spPr>
        <p:txBody>
          <a:bodyPr lIns="90000" tIns="46800" rIns="90000" bIns="46800"/>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lvl="1" eaLnBrk="1" hangingPunct="1"/>
            <a:r>
              <a:rPr lang="en-US" altLang="en-US" dirty="0"/>
              <a:t>Late morning in mid-April</a:t>
            </a:r>
          </a:p>
          <a:p>
            <a:pPr lvl="1" eaLnBrk="1" hangingPunct="1"/>
            <a:r>
              <a:rPr lang="en-US" altLang="en-US" dirty="0"/>
              <a:t>Sunny and clear</a:t>
            </a:r>
          </a:p>
          <a:p>
            <a:pPr lvl="1" eaLnBrk="1" hangingPunct="1"/>
            <a:r>
              <a:rPr lang="en-US" altLang="en-US" dirty="0"/>
              <a:t>W wind, 15 kt.</a:t>
            </a:r>
          </a:p>
          <a:p>
            <a:pPr lvl="1" eaLnBrk="1" hangingPunct="1"/>
            <a:r>
              <a:rPr lang="en-US" altLang="en-US" dirty="0"/>
              <a:t>Low tide late in the afternoon</a:t>
            </a:r>
          </a:p>
          <a:p>
            <a:pPr lvl="1"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9354540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38200" y="365125"/>
            <a:ext cx="10515600" cy="1325563"/>
          </a:xfrm>
        </p:spPr>
        <p:txBody>
          <a:bodyPr/>
          <a:lstStyle/>
          <a:p>
            <a:pPr eaLnBrk="1" hangingPunct="1"/>
            <a:r>
              <a:rPr lang="en-US" altLang="en-US" sz="3200" dirty="0"/>
              <a:t>Columbia River/Puget Island</a:t>
            </a:r>
            <a:br>
              <a:rPr lang="en-US" altLang="en-US" sz="3200" dirty="0"/>
            </a:br>
            <a:r>
              <a:rPr lang="en-US" altLang="en-US" sz="2800" dirty="0"/>
              <a:t>Wing dams!  Shipping channel!  Ferry!</a:t>
            </a:r>
          </a:p>
        </p:txBody>
      </p:sp>
      <p:pic>
        <p:nvPicPr>
          <p:cNvPr id="47107" name="Picture 4" descr="Copy of Cathla_W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99" y="1443038"/>
            <a:ext cx="9819685" cy="541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8295231" y="387830"/>
            <a:ext cx="3239407" cy="2706231"/>
          </a:xfrm>
          <a:prstGeom prst="rect">
            <a:avLst/>
          </a:prstGeom>
          <a:solidFill>
            <a:schemeClr val="accent1">
              <a:lumMod val="20000"/>
              <a:lumOff val="80000"/>
            </a:schemeClr>
          </a:solidFill>
          <a:ln>
            <a:noFill/>
          </a:ln>
        </p:spPr>
        <p:txBody>
          <a:bodyPr lIns="90000" tIns="46800" rIns="90000" bIns="46800"/>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lvl="1" eaLnBrk="1" hangingPunct="1"/>
            <a:r>
              <a:rPr lang="en-US" altLang="en-US" dirty="0"/>
              <a:t>Late morning in mid-April</a:t>
            </a:r>
          </a:p>
          <a:p>
            <a:pPr lvl="1" eaLnBrk="1" hangingPunct="1"/>
            <a:r>
              <a:rPr lang="en-US" altLang="en-US" dirty="0"/>
              <a:t>Sunny and clear</a:t>
            </a:r>
          </a:p>
          <a:p>
            <a:pPr lvl="1" eaLnBrk="1" hangingPunct="1"/>
            <a:r>
              <a:rPr lang="en-US" altLang="en-US" dirty="0"/>
              <a:t>W wind, 15 kt.</a:t>
            </a:r>
          </a:p>
          <a:p>
            <a:pPr lvl="1" eaLnBrk="1" hangingPunct="1"/>
            <a:r>
              <a:rPr lang="en-US" altLang="en-US" dirty="0"/>
              <a:t>Low tide late in the afternoon</a:t>
            </a:r>
          </a:p>
          <a:p>
            <a:pPr lvl="1" eaLnBrk="1" hangingPunct="1"/>
            <a:endParaRPr lang="en-US" altLang="en-US" dirty="0"/>
          </a:p>
          <a:p>
            <a:pPr lvl="1" eaLnBrk="1" hangingPunct="1"/>
            <a:endParaRPr lang="en-US" altLang="en-US" dirty="0"/>
          </a:p>
        </p:txBody>
      </p:sp>
      <p:sp>
        <p:nvSpPr>
          <p:cNvPr id="2" name="Oval 1">
            <a:extLst>
              <a:ext uri="{FF2B5EF4-FFF2-40B4-BE49-F238E27FC236}">
                <a16:creationId xmlns:a16="http://schemas.microsoft.com/office/drawing/2014/main" id="{F8B1D5E2-CE0B-4DE0-A200-19318366336F}"/>
              </a:ext>
            </a:extLst>
          </p:cNvPr>
          <p:cNvSpPr/>
          <p:nvPr/>
        </p:nvSpPr>
        <p:spPr>
          <a:xfrm>
            <a:off x="4982308" y="4888523"/>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2F17F71-E512-48E5-8890-81445DF99AE6}"/>
              </a:ext>
            </a:extLst>
          </p:cNvPr>
          <p:cNvSpPr/>
          <p:nvPr/>
        </p:nvSpPr>
        <p:spPr>
          <a:xfrm>
            <a:off x="5871307" y="5029200"/>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5667FE5-CD76-44FE-A93B-CEA26CFA66DE}"/>
              </a:ext>
            </a:extLst>
          </p:cNvPr>
          <p:cNvSpPr/>
          <p:nvPr/>
        </p:nvSpPr>
        <p:spPr>
          <a:xfrm>
            <a:off x="6947423" y="5273675"/>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3FF4560-2D2E-4225-A8D3-A1C8ECD12552}"/>
              </a:ext>
            </a:extLst>
          </p:cNvPr>
          <p:cNvSpPr/>
          <p:nvPr/>
        </p:nvSpPr>
        <p:spPr>
          <a:xfrm>
            <a:off x="7936575" y="5414962"/>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6FDBC17-1661-4FB8-BF98-662CFA42D844}"/>
              </a:ext>
            </a:extLst>
          </p:cNvPr>
          <p:cNvSpPr/>
          <p:nvPr/>
        </p:nvSpPr>
        <p:spPr>
          <a:xfrm rot="2812363">
            <a:off x="6119498" y="3786645"/>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2130FA-3127-40D7-BFAC-B6E6841D667E}"/>
              </a:ext>
            </a:extLst>
          </p:cNvPr>
          <p:cNvSpPr/>
          <p:nvPr/>
        </p:nvSpPr>
        <p:spPr>
          <a:xfrm rot="5400000">
            <a:off x="4464615" y="3198790"/>
            <a:ext cx="468923"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F110CDA-3C1B-4302-BE79-E49C859DD910}"/>
              </a:ext>
            </a:extLst>
          </p:cNvPr>
          <p:cNvSpPr/>
          <p:nvPr/>
        </p:nvSpPr>
        <p:spPr>
          <a:xfrm>
            <a:off x="10229485" y="6040683"/>
            <a:ext cx="468923" cy="750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D230AE9-3DD7-4F80-BD9C-A97DB96BB056}"/>
              </a:ext>
            </a:extLst>
          </p:cNvPr>
          <p:cNvSpPr/>
          <p:nvPr/>
        </p:nvSpPr>
        <p:spPr>
          <a:xfrm>
            <a:off x="11065715" y="6107723"/>
            <a:ext cx="468923" cy="7508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F1D82E-F68B-41C8-9348-41D36DB5A7F9}"/>
              </a:ext>
            </a:extLst>
          </p:cNvPr>
          <p:cNvSpPr/>
          <p:nvPr/>
        </p:nvSpPr>
        <p:spPr>
          <a:xfrm rot="4387135">
            <a:off x="2379727" y="1740807"/>
            <a:ext cx="468923" cy="7539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B0F3D3-7059-43B6-B7EF-CADEF0C8AE47}"/>
              </a:ext>
            </a:extLst>
          </p:cNvPr>
          <p:cNvSpPr/>
          <p:nvPr/>
        </p:nvSpPr>
        <p:spPr>
          <a:xfrm rot="3128321">
            <a:off x="4233031" y="2086270"/>
            <a:ext cx="468923" cy="5848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C99B530-AE1F-4F8C-8C45-EF1FC3780BB1}"/>
              </a:ext>
            </a:extLst>
          </p:cNvPr>
          <p:cNvSpPr/>
          <p:nvPr/>
        </p:nvSpPr>
        <p:spPr>
          <a:xfrm rot="1395685">
            <a:off x="4949478" y="3007353"/>
            <a:ext cx="266279" cy="27541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8AA60CE-45FA-4A8F-87E0-0792285E7B0F}"/>
              </a:ext>
            </a:extLst>
          </p:cNvPr>
          <p:cNvCxnSpPr/>
          <p:nvPr/>
        </p:nvCxnSpPr>
        <p:spPr>
          <a:xfrm>
            <a:off x="1740769" y="2235130"/>
            <a:ext cx="1930391" cy="21611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A9C165-6272-4A4D-8680-3241462B7C41}"/>
              </a:ext>
            </a:extLst>
          </p:cNvPr>
          <p:cNvCxnSpPr>
            <a:cxnSpLocks/>
            <a:endCxn id="11" idx="1"/>
          </p:cNvCxnSpPr>
          <p:nvPr/>
        </p:nvCxnSpPr>
        <p:spPr>
          <a:xfrm>
            <a:off x="3866692" y="4473047"/>
            <a:ext cx="6431465" cy="16776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4376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sz="4000" dirty="0"/>
              <a:t>List some of the things that can go wrong in a trip</a:t>
            </a:r>
          </a:p>
        </p:txBody>
      </p:sp>
    </p:spTree>
    <p:extLst>
      <p:ext uri="{BB962C8B-B14F-4D97-AF65-F5344CB8AC3E}">
        <p14:creationId xmlns:p14="http://schemas.microsoft.com/office/powerpoint/2010/main" val="16889423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“answers:”  Things that can go wrong on a trip 1</a:t>
            </a:r>
          </a:p>
        </p:txBody>
      </p:sp>
      <p:sp>
        <p:nvSpPr>
          <p:cNvPr id="3" name="Content Placeholder 2"/>
          <p:cNvSpPr>
            <a:spLocks noGrp="1"/>
          </p:cNvSpPr>
          <p:nvPr>
            <p:ph idx="1"/>
          </p:nvPr>
        </p:nvSpPr>
        <p:spPr>
          <a:xfrm>
            <a:off x="838200" y="1825625"/>
            <a:ext cx="10515600" cy="4745296"/>
          </a:xfrm>
        </p:spPr>
        <p:txBody>
          <a:bodyPr>
            <a:normAutofit/>
          </a:bodyPr>
          <a:lstStyle/>
          <a:p>
            <a:r>
              <a:rPr lang="en-US" dirty="0"/>
              <a:t>Injury getting boat to/from water – always 2-people carry!</a:t>
            </a:r>
          </a:p>
          <a:p>
            <a:r>
              <a:rPr lang="en-US" dirty="0"/>
              <a:t>Car keys locked in car</a:t>
            </a:r>
          </a:p>
          <a:p>
            <a:r>
              <a:rPr lang="en-US" dirty="0"/>
              <a:t>Someone gets too hot or too cold – intervene before this goes bad</a:t>
            </a:r>
          </a:p>
          <a:p>
            <a:r>
              <a:rPr lang="en-US" dirty="0"/>
              <a:t>Rough water and windy crossings – encourage, coach, buddies, avoid if practical</a:t>
            </a:r>
          </a:p>
          <a:p>
            <a:r>
              <a:rPr lang="en-US" dirty="0"/>
              <a:t>Serious Illness or injury – know the signs, call for help ASAP</a:t>
            </a:r>
          </a:p>
          <a:p>
            <a:r>
              <a:rPr lang="en-US" dirty="0"/>
              <a:t>Someone capsizes and can’t get out of boat – seconds to save them – Hand of God!</a:t>
            </a:r>
          </a:p>
          <a:p>
            <a:r>
              <a:rPr lang="en-US" dirty="0"/>
              <a:t>Group gets separated – prevent, make sure everyone knows plan, search in pairs, bring radios, have meeting points</a:t>
            </a:r>
          </a:p>
        </p:txBody>
      </p:sp>
    </p:spTree>
    <p:extLst>
      <p:ext uri="{BB962C8B-B14F-4D97-AF65-F5344CB8AC3E}">
        <p14:creationId xmlns:p14="http://schemas.microsoft.com/office/powerpoint/2010/main" val="391992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“answers:” Things that can go wrong on a trip 2</a:t>
            </a:r>
          </a:p>
        </p:txBody>
      </p:sp>
      <p:sp>
        <p:nvSpPr>
          <p:cNvPr id="3" name="Content Placeholder 2"/>
          <p:cNvSpPr>
            <a:spLocks noGrp="1"/>
          </p:cNvSpPr>
          <p:nvPr>
            <p:ph idx="1"/>
          </p:nvPr>
        </p:nvSpPr>
        <p:spPr/>
        <p:txBody>
          <a:bodyPr>
            <a:normAutofit/>
          </a:bodyPr>
          <a:lstStyle/>
          <a:p>
            <a:r>
              <a:rPr lang="en-US" sz="3200" dirty="0"/>
              <a:t>Rescuer or </a:t>
            </a:r>
            <a:r>
              <a:rPr lang="en-US" sz="3200" dirty="0" err="1"/>
              <a:t>rescuee</a:t>
            </a:r>
            <a:r>
              <a:rPr lang="en-US" sz="3200" dirty="0"/>
              <a:t> unable to complete rescue – get them help, try alternative methods (extra helpers)</a:t>
            </a:r>
          </a:p>
          <a:p>
            <a:r>
              <a:rPr lang="en-US" sz="3200" dirty="0"/>
              <a:t>Gasket in dry suit breaks – temporally fix with gorilla tape</a:t>
            </a:r>
          </a:p>
          <a:p>
            <a:r>
              <a:rPr lang="en-US" sz="3200" dirty="0"/>
              <a:t>Zipper not fully closed and suit floods – have buddies check each other before leave, change clothing (bring spares)</a:t>
            </a:r>
          </a:p>
          <a:p>
            <a:r>
              <a:rPr lang="en-US" sz="3200" dirty="0"/>
              <a:t>Boat needs repair on water – gorilla tape hole with boat across your deck after drying around hole</a:t>
            </a:r>
          </a:p>
        </p:txBody>
      </p:sp>
    </p:spTree>
    <p:extLst>
      <p:ext uri="{BB962C8B-B14F-4D97-AF65-F5344CB8AC3E}">
        <p14:creationId xmlns:p14="http://schemas.microsoft.com/office/powerpoint/2010/main" val="21401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reasons why things can go wrong</a:t>
            </a:r>
          </a:p>
        </p:txBody>
      </p:sp>
      <p:sp>
        <p:nvSpPr>
          <p:cNvPr id="3" name="Content Placeholder 2"/>
          <p:cNvSpPr>
            <a:spLocks noGrp="1"/>
          </p:cNvSpPr>
          <p:nvPr>
            <p:ph idx="1"/>
          </p:nvPr>
        </p:nvSpPr>
        <p:spPr/>
        <p:txBody>
          <a:bodyPr>
            <a:normAutofit/>
          </a:bodyPr>
          <a:lstStyle/>
          <a:p>
            <a:r>
              <a:rPr lang="en-US" sz="3200" dirty="0"/>
              <a:t>Missed crux moves (missed slack tide during crossing)</a:t>
            </a:r>
          </a:p>
          <a:p>
            <a:r>
              <a:rPr lang="en-US" sz="3200" dirty="0"/>
              <a:t>Miscalculations (you got the wrong mileage, bearing, tide, positioning, etc.)</a:t>
            </a:r>
          </a:p>
          <a:p>
            <a:r>
              <a:rPr lang="en-US" sz="3200" dirty="0"/>
              <a:t>Accumulations of small errors (longer lunch than expected, a seasick paddler, starting early, slightly wrong bearing on a long crossing)</a:t>
            </a:r>
          </a:p>
          <a:p>
            <a:r>
              <a:rPr lang="en-US" sz="3200" dirty="0"/>
              <a:t>Overwhelmed  by conditions</a:t>
            </a:r>
          </a:p>
          <a:p>
            <a:r>
              <a:rPr lang="en-US" sz="3200" dirty="0"/>
              <a:t>Failure to reassess</a:t>
            </a:r>
          </a:p>
        </p:txBody>
      </p:sp>
    </p:spTree>
    <p:extLst>
      <p:ext uri="{BB962C8B-B14F-4D97-AF65-F5344CB8AC3E}">
        <p14:creationId xmlns:p14="http://schemas.microsoft.com/office/powerpoint/2010/main" val="15649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Management</a:t>
            </a:r>
          </a:p>
        </p:txBody>
      </p:sp>
      <p:sp>
        <p:nvSpPr>
          <p:cNvPr id="3" name="Content Placeholder 2"/>
          <p:cNvSpPr>
            <a:spLocks noGrp="1"/>
          </p:cNvSpPr>
          <p:nvPr>
            <p:ph idx="1"/>
          </p:nvPr>
        </p:nvSpPr>
        <p:spPr>
          <a:xfrm>
            <a:off x="754912" y="1512916"/>
            <a:ext cx="11437088" cy="5345084"/>
          </a:xfrm>
        </p:spPr>
        <p:txBody>
          <a:bodyPr>
            <a:normAutofit/>
          </a:bodyPr>
          <a:lstStyle/>
          <a:p>
            <a:r>
              <a:rPr lang="en-US" sz="4000" dirty="0"/>
              <a:t>Maintain C.L.A.P. when something goes wrong</a:t>
            </a:r>
          </a:p>
          <a:p>
            <a:pPr lvl="1"/>
            <a:r>
              <a:rPr lang="en-US" sz="3600" dirty="0"/>
              <a:t>The leader should delegate </a:t>
            </a:r>
            <a:r>
              <a:rPr lang="en-US" sz="3600" b="1" dirty="0"/>
              <a:t>someone else </a:t>
            </a:r>
            <a:r>
              <a:rPr lang="en-US" sz="3600" dirty="0"/>
              <a:t>to handle the issue while they maintain global awareness, count heads, and collect the group</a:t>
            </a:r>
          </a:p>
          <a:p>
            <a:pPr lvl="1"/>
            <a:r>
              <a:rPr lang="en-US" sz="3600" dirty="0"/>
              <a:t>Round folks up rather than rubber-necking in a circle – raft up for stability</a:t>
            </a:r>
          </a:p>
          <a:p>
            <a:pPr lvl="1"/>
            <a:r>
              <a:rPr lang="en-US" sz="3600" dirty="0"/>
              <a:t>If the leader is the only one skilled enough to handle the problem, delegate the job of “safety officer” to someone who isn’t freaking out before jumping in.</a:t>
            </a:r>
          </a:p>
        </p:txBody>
      </p:sp>
    </p:spTree>
    <p:extLst>
      <p:ext uri="{BB962C8B-B14F-4D97-AF65-F5344CB8AC3E}">
        <p14:creationId xmlns:p14="http://schemas.microsoft.com/office/powerpoint/2010/main" val="21119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an Incident – S.A.F.E.R</a:t>
            </a:r>
          </a:p>
        </p:txBody>
      </p:sp>
      <p:sp>
        <p:nvSpPr>
          <p:cNvPr id="3" name="Content Placeholder 2"/>
          <p:cNvSpPr>
            <a:spLocks noGrp="1"/>
          </p:cNvSpPr>
          <p:nvPr>
            <p:ph idx="1"/>
          </p:nvPr>
        </p:nvSpPr>
        <p:spPr>
          <a:xfrm>
            <a:off x="524656" y="1690688"/>
            <a:ext cx="10829144" cy="4979935"/>
          </a:xfrm>
        </p:spPr>
        <p:txBody>
          <a:bodyPr>
            <a:noAutofit/>
          </a:bodyPr>
          <a:lstStyle/>
          <a:p>
            <a:pPr lvl="1"/>
            <a:r>
              <a:rPr lang="en-US" sz="2800" b="1" dirty="0"/>
              <a:t>S</a:t>
            </a:r>
            <a:r>
              <a:rPr lang="en-US" sz="2800" dirty="0"/>
              <a:t>top! (Count to 5, take a few deep breaths).</a:t>
            </a:r>
          </a:p>
          <a:p>
            <a:pPr lvl="1"/>
            <a:r>
              <a:rPr lang="en-US" sz="2800" b="1" dirty="0"/>
              <a:t>A</a:t>
            </a:r>
            <a:r>
              <a:rPr lang="en-US" sz="2800" dirty="0"/>
              <a:t>ssess</a:t>
            </a:r>
          </a:p>
          <a:p>
            <a:pPr lvl="2"/>
            <a:r>
              <a:rPr lang="en-US" sz="2400" dirty="0"/>
              <a:t>Full 360 scan counting heads, noting upcoming hazards, etc.</a:t>
            </a:r>
          </a:p>
          <a:p>
            <a:pPr lvl="2"/>
            <a:r>
              <a:rPr lang="en-US" sz="2400" dirty="0"/>
              <a:t>Consider how much time we have</a:t>
            </a:r>
          </a:p>
          <a:p>
            <a:pPr lvl="2"/>
            <a:r>
              <a:rPr lang="en-US" sz="2400" dirty="0"/>
              <a:t>Are things getting better or worse?</a:t>
            </a:r>
          </a:p>
          <a:p>
            <a:pPr lvl="2"/>
            <a:r>
              <a:rPr lang="en-US" sz="2400" dirty="0"/>
              <a:t>Do we have a breathing emergency?</a:t>
            </a:r>
          </a:p>
          <a:p>
            <a:pPr lvl="2"/>
            <a:r>
              <a:rPr lang="en-US" sz="2400" dirty="0"/>
              <a:t>What other risks are there, etc.?</a:t>
            </a:r>
          </a:p>
          <a:p>
            <a:pPr lvl="1"/>
            <a:r>
              <a:rPr lang="en-US" sz="2800" b="1" dirty="0"/>
              <a:t>F</a:t>
            </a:r>
            <a:r>
              <a:rPr lang="en-US" sz="2800" dirty="0"/>
              <a:t>orm a plan (simplest with lowest risk preferred; also, what mode are we in:  cruising/rescue/salvage/etc.?)</a:t>
            </a:r>
          </a:p>
          <a:p>
            <a:pPr lvl="1"/>
            <a:r>
              <a:rPr lang="en-US" sz="2800" b="1" dirty="0"/>
              <a:t>E</a:t>
            </a:r>
            <a:r>
              <a:rPr lang="en-US" sz="2800" dirty="0"/>
              <a:t>xecute Plan</a:t>
            </a:r>
          </a:p>
          <a:p>
            <a:pPr lvl="1"/>
            <a:r>
              <a:rPr lang="en-US" sz="2800" b="1" dirty="0"/>
              <a:t>R</a:t>
            </a:r>
            <a:r>
              <a:rPr lang="en-US" sz="2800" dirty="0"/>
              <a:t>eassess (did it work?  Do we need to move to more risky/complex solution to the problem?  Go back to A)</a:t>
            </a:r>
          </a:p>
          <a:p>
            <a:endParaRPr lang="en-US" sz="3200" dirty="0"/>
          </a:p>
        </p:txBody>
      </p:sp>
    </p:spTree>
    <p:extLst>
      <p:ext uri="{BB962C8B-B14F-4D97-AF65-F5344CB8AC3E}">
        <p14:creationId xmlns:p14="http://schemas.microsoft.com/office/powerpoint/2010/main" val="32938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522514" y="4707865"/>
            <a:ext cx="11087100" cy="1975758"/>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1" name="Rectangle 10"/>
          <p:cNvSpPr>
            <a:spLocks noChangeArrowheads="1"/>
          </p:cNvSpPr>
          <p:nvPr/>
        </p:nvSpPr>
        <p:spPr bwMode="auto">
          <a:xfrm>
            <a:off x="522514" y="762000"/>
            <a:ext cx="11087100" cy="2312254"/>
          </a:xfrm>
          <a:prstGeom prst="rect">
            <a:avLst/>
          </a:prstGeom>
          <a:solidFill>
            <a:srgbClr val="F1F1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2" name="Rectangle 9"/>
          <p:cNvSpPr>
            <a:spLocks noChangeArrowheads="1"/>
          </p:cNvSpPr>
          <p:nvPr/>
        </p:nvSpPr>
        <p:spPr bwMode="auto">
          <a:xfrm>
            <a:off x="522514" y="3094925"/>
            <a:ext cx="11087100" cy="1612939"/>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3" name="Rectangle 2"/>
          <p:cNvSpPr>
            <a:spLocks noGrp="1" noChangeArrowheads="1"/>
          </p:cNvSpPr>
          <p:nvPr>
            <p:ph type="title"/>
          </p:nvPr>
        </p:nvSpPr>
        <p:spPr>
          <a:xfrm>
            <a:off x="2759529" y="256916"/>
            <a:ext cx="5595257" cy="484413"/>
          </a:xfrm>
        </p:spPr>
        <p:txBody>
          <a:bodyPr>
            <a:noAutofit/>
          </a:bodyPr>
          <a:lstStyle/>
          <a:p>
            <a:pPr eaLnBrk="1" hangingPunct="1"/>
            <a:r>
              <a:rPr lang="en-US" altLang="en-US" dirty="0"/>
              <a:t>Running a Personal Trip</a:t>
            </a:r>
          </a:p>
        </p:txBody>
      </p:sp>
      <p:sp>
        <p:nvSpPr>
          <p:cNvPr id="27655" name="Rectangle 6"/>
          <p:cNvSpPr>
            <a:spLocks noChangeArrowheads="1"/>
          </p:cNvSpPr>
          <p:nvPr/>
        </p:nvSpPr>
        <p:spPr bwMode="auto">
          <a:xfrm>
            <a:off x="522514" y="761999"/>
            <a:ext cx="11087100" cy="592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295400" indent="-3810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457200" indent="-457200" eaLnBrk="1" hangingPunct="1">
              <a:lnSpc>
                <a:spcPct val="83000"/>
              </a:lnSpc>
              <a:buFont typeface="+mj-lt"/>
              <a:buAutoNum type="arabicPeriod"/>
            </a:pPr>
            <a:r>
              <a:rPr lang="en-US" altLang="en-US" dirty="0"/>
              <a:t>Figure out when and where you want to go:</a:t>
            </a:r>
          </a:p>
          <a:p>
            <a:pPr lvl="1" eaLnBrk="1" hangingPunct="1">
              <a:lnSpc>
                <a:spcPct val="83000"/>
              </a:lnSpc>
            </a:pPr>
            <a:r>
              <a:rPr lang="en-US" altLang="en-US" dirty="0"/>
              <a:t>Check conditions, experiences of other paddlers, personal logs</a:t>
            </a:r>
            <a:endParaRPr lang="en-US" altLang="en-US" sz="2000" dirty="0"/>
          </a:p>
          <a:p>
            <a:pPr marL="457200" indent="-457200">
              <a:lnSpc>
                <a:spcPct val="83000"/>
              </a:lnSpc>
              <a:buFont typeface="+mj-lt"/>
              <a:buAutoNum type="arabicPeriod"/>
            </a:pPr>
            <a:r>
              <a:rPr lang="en-US" altLang="en-US" dirty="0"/>
              <a:t>Decide who you want include on the paddle and maybe change your plan to suit their skills:</a:t>
            </a:r>
          </a:p>
          <a:p>
            <a:pPr lvl="1">
              <a:lnSpc>
                <a:spcPct val="83000"/>
              </a:lnSpc>
            </a:pPr>
            <a:r>
              <a:rPr lang="en-US" altLang="en-US" dirty="0"/>
              <a:t>Your new friend who has never paddled before probably isn’t up for a 20-mile trip down the Columbia</a:t>
            </a:r>
          </a:p>
          <a:p>
            <a:pPr eaLnBrk="1" hangingPunct="1">
              <a:lnSpc>
                <a:spcPct val="83000"/>
              </a:lnSpc>
              <a:buFont typeface="Arial" panose="020B0604020202020204" pitchFamily="34" charset="0"/>
              <a:buAutoNum type="arabicPeriod"/>
            </a:pPr>
            <a:r>
              <a:rPr lang="en-US" altLang="en-US" dirty="0"/>
              <a:t>At the Put-in BEFORE getting on the water:</a:t>
            </a:r>
          </a:p>
          <a:p>
            <a:pPr lvl="1" eaLnBrk="1" hangingPunct="1">
              <a:lnSpc>
                <a:spcPct val="83000"/>
              </a:lnSpc>
            </a:pPr>
            <a:r>
              <a:rPr lang="en-US" altLang="en-US" dirty="0"/>
              <a:t>Decide who is the nominal leader and agree on signals</a:t>
            </a:r>
          </a:p>
          <a:p>
            <a:pPr lvl="1" eaLnBrk="1" hangingPunct="1">
              <a:lnSpc>
                <a:spcPct val="83000"/>
              </a:lnSpc>
            </a:pPr>
            <a:r>
              <a:rPr lang="en-US" altLang="en-US" dirty="0"/>
              <a:t>Find out what gear everyone has and if anyone has medical issues</a:t>
            </a:r>
          </a:p>
          <a:p>
            <a:pPr lvl="1" eaLnBrk="1" hangingPunct="1">
              <a:lnSpc>
                <a:spcPct val="83000"/>
              </a:lnSpc>
            </a:pPr>
            <a:r>
              <a:rPr lang="en-US" altLang="en-US" dirty="0"/>
              <a:t>Discuss plan, who needs to get back when, and possible hazards</a:t>
            </a:r>
          </a:p>
          <a:p>
            <a:pPr eaLnBrk="1" hangingPunct="1">
              <a:lnSpc>
                <a:spcPct val="83000"/>
              </a:lnSpc>
              <a:buFont typeface="Arial" panose="020B0604020202020204" pitchFamily="34" charset="0"/>
              <a:buAutoNum type="arabicPeriod"/>
            </a:pPr>
            <a:r>
              <a:rPr lang="en-US" altLang="en-US" dirty="0"/>
              <a:t>After the trip</a:t>
            </a:r>
          </a:p>
          <a:p>
            <a:pPr lvl="1">
              <a:lnSpc>
                <a:spcPct val="83000"/>
              </a:lnSpc>
            </a:pPr>
            <a:r>
              <a:rPr lang="en-US" altLang="en-US" dirty="0"/>
              <a:t>Tell wild fish tales about what went right</a:t>
            </a:r>
          </a:p>
          <a:p>
            <a:pPr lvl="1">
              <a:lnSpc>
                <a:spcPct val="83000"/>
              </a:lnSpc>
            </a:pPr>
            <a:r>
              <a:rPr lang="en-US" altLang="en-US" dirty="0"/>
              <a:t>Discuss problems and near-misses</a:t>
            </a:r>
            <a:endParaRPr lang="en-US" altLang="en-US" sz="2000" dirty="0"/>
          </a:p>
          <a:p>
            <a:pPr lvl="1" eaLnBrk="1" hangingPunct="1">
              <a:lnSpc>
                <a:spcPct val="83000"/>
              </a:lnSpc>
            </a:pPr>
            <a:r>
              <a:rPr lang="en-US" altLang="en-US" dirty="0"/>
              <a:t>Make sure any injuries are dealt with, and everyone can safely drive home</a:t>
            </a:r>
            <a:endParaRPr lang="en-US" altLang="en-US" sz="2000" dirty="0"/>
          </a:p>
        </p:txBody>
      </p:sp>
    </p:spTree>
    <p:extLst>
      <p:ext uri="{BB962C8B-B14F-4D97-AF65-F5344CB8AC3E}">
        <p14:creationId xmlns:p14="http://schemas.microsoft.com/office/powerpoint/2010/main" val="13766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Incident Management cont.</a:t>
            </a:r>
          </a:p>
        </p:txBody>
      </p:sp>
      <p:sp>
        <p:nvSpPr>
          <p:cNvPr id="3" name="Content Placeholder 2"/>
          <p:cNvSpPr>
            <a:spLocks noGrp="1"/>
          </p:cNvSpPr>
          <p:nvPr>
            <p:ph idx="1"/>
          </p:nvPr>
        </p:nvSpPr>
        <p:spPr>
          <a:xfrm>
            <a:off x="146957" y="1512916"/>
            <a:ext cx="12045043" cy="5345084"/>
          </a:xfrm>
        </p:spPr>
        <p:txBody>
          <a:bodyPr>
            <a:normAutofit fontScale="92500" lnSpcReduction="20000"/>
          </a:bodyPr>
          <a:lstStyle/>
          <a:p>
            <a:pPr marL="0" indent="0">
              <a:buNone/>
            </a:pPr>
            <a:r>
              <a:rPr lang="en-US" sz="3600" dirty="0"/>
              <a:t>As a rescuer, your responsibilities are to S.T.E.V.E:  </a:t>
            </a:r>
          </a:p>
          <a:p>
            <a:pPr lvl="1"/>
            <a:r>
              <a:rPr lang="en-US" sz="3200" dirty="0">
                <a:highlight>
                  <a:srgbClr val="FFFF00"/>
                </a:highlight>
              </a:rPr>
              <a:t>S</a:t>
            </a:r>
            <a:r>
              <a:rPr lang="en-US" sz="3200" dirty="0"/>
              <a:t>elf </a:t>
            </a:r>
          </a:p>
          <a:p>
            <a:pPr lvl="1"/>
            <a:r>
              <a:rPr lang="en-US" sz="3200" dirty="0">
                <a:highlight>
                  <a:srgbClr val="FFFF00"/>
                </a:highlight>
              </a:rPr>
              <a:t>T</a:t>
            </a:r>
            <a:r>
              <a:rPr lang="en-US" sz="3200" dirty="0"/>
              <a:t>eam and their equipment</a:t>
            </a:r>
          </a:p>
          <a:p>
            <a:pPr lvl="1"/>
            <a:r>
              <a:rPr lang="en-US" sz="3200" dirty="0">
                <a:highlight>
                  <a:srgbClr val="FFFF00"/>
                </a:highlight>
              </a:rPr>
              <a:t>E</a:t>
            </a:r>
            <a:r>
              <a:rPr lang="en-US" sz="3200" dirty="0"/>
              <a:t>very other river user (don’t endanger </a:t>
            </a:r>
            <a:r>
              <a:rPr lang="en-US" sz="3200"/>
              <a:t>others to do </a:t>
            </a:r>
            <a:r>
              <a:rPr lang="en-US" sz="3200" dirty="0"/>
              <a:t>your rescue)</a:t>
            </a:r>
          </a:p>
          <a:p>
            <a:pPr lvl="1"/>
            <a:r>
              <a:rPr lang="en-US" sz="3200" dirty="0"/>
              <a:t>The </a:t>
            </a:r>
            <a:r>
              <a:rPr lang="en-US" sz="3200" dirty="0">
                <a:highlight>
                  <a:srgbClr val="FFFF00"/>
                </a:highlight>
              </a:rPr>
              <a:t>V</a:t>
            </a:r>
            <a:r>
              <a:rPr lang="en-US" sz="3200" dirty="0"/>
              <a:t>ictim</a:t>
            </a:r>
          </a:p>
          <a:p>
            <a:pPr lvl="1"/>
            <a:r>
              <a:rPr lang="en-US" sz="3200" dirty="0"/>
              <a:t>Their </a:t>
            </a:r>
            <a:r>
              <a:rPr lang="en-US" sz="3200" dirty="0">
                <a:highlight>
                  <a:srgbClr val="FFFF00"/>
                </a:highlight>
              </a:rPr>
              <a:t>E</a:t>
            </a:r>
            <a:r>
              <a:rPr lang="en-US" sz="3200" dirty="0"/>
              <a:t>quipment</a:t>
            </a:r>
            <a:br>
              <a:rPr lang="en-US" sz="3200" dirty="0"/>
            </a:br>
            <a:endParaRPr lang="en-US" sz="3200" dirty="0"/>
          </a:p>
          <a:p>
            <a:pPr marL="0" indent="0">
              <a:buNone/>
            </a:pPr>
            <a:r>
              <a:rPr lang="en-US" sz="3600" dirty="0"/>
              <a:t>Don’t become part of the problem - pause and look at the big picture before responding</a:t>
            </a:r>
          </a:p>
          <a:p>
            <a:pPr lvl="1"/>
            <a:r>
              <a:rPr lang="en-US" sz="3200" dirty="0"/>
              <a:t>Consider the Simplest rescue first:  "Shout, Reach, Throw, Row, Go for help”</a:t>
            </a:r>
          </a:p>
          <a:p>
            <a:pPr lvl="1"/>
            <a:r>
              <a:rPr lang="en-US" sz="3200" dirty="0"/>
              <a:t>Always pay attention to where the wind and current are taking you</a:t>
            </a:r>
          </a:p>
          <a:p>
            <a:pPr lvl="2"/>
            <a:r>
              <a:rPr lang="en-US" sz="2800" dirty="0"/>
              <a:t>This is why you need others watching out for overall safety as well</a:t>
            </a:r>
          </a:p>
        </p:txBody>
      </p:sp>
    </p:spTree>
    <p:extLst>
      <p:ext uri="{BB962C8B-B14F-4D97-AF65-F5344CB8AC3E}">
        <p14:creationId xmlns:p14="http://schemas.microsoft.com/office/powerpoint/2010/main" val="135522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Post-Incident Management</a:t>
            </a:r>
          </a:p>
        </p:txBody>
      </p:sp>
      <p:sp>
        <p:nvSpPr>
          <p:cNvPr id="3" name="Content Placeholder 2"/>
          <p:cNvSpPr>
            <a:spLocks noGrp="1"/>
          </p:cNvSpPr>
          <p:nvPr>
            <p:ph idx="1"/>
          </p:nvPr>
        </p:nvSpPr>
        <p:spPr>
          <a:xfrm>
            <a:off x="465513" y="1512916"/>
            <a:ext cx="11421687" cy="4969527"/>
          </a:xfrm>
        </p:spPr>
        <p:txBody>
          <a:bodyPr>
            <a:noAutofit/>
          </a:bodyPr>
          <a:lstStyle/>
          <a:p>
            <a:r>
              <a:rPr lang="en-US" sz="3600" dirty="0"/>
              <a:t>Consider if others, or the same person, are likely to have the same problem again?</a:t>
            </a:r>
          </a:p>
          <a:p>
            <a:pPr lvl="1"/>
            <a:r>
              <a:rPr lang="en-US" sz="3200" dirty="0"/>
              <a:t>Have conditions, or fatigue, pushed the level of this trip higher than expected?</a:t>
            </a:r>
          </a:p>
          <a:p>
            <a:pPr lvl="1"/>
            <a:r>
              <a:rPr lang="en-US" sz="3200" dirty="0"/>
              <a:t>Or has someone reached their limit?</a:t>
            </a:r>
          </a:p>
          <a:p>
            <a:r>
              <a:rPr lang="en-US" sz="3600" dirty="0"/>
              <a:t>Be honest with yourself – is it time to end the trip?</a:t>
            </a:r>
          </a:p>
          <a:p>
            <a:pPr lvl="1"/>
            <a:r>
              <a:rPr lang="en-US" sz="3200" dirty="0"/>
              <a:t>Seasick, exhausted, or scared people are not having any fun…which is contagious</a:t>
            </a:r>
          </a:p>
          <a:p>
            <a:pPr lvl="1"/>
            <a:r>
              <a:rPr lang="en-US" sz="3200" dirty="0"/>
              <a:t>Hopefully you will realize this and head for shore *before* there is an incident</a:t>
            </a:r>
          </a:p>
        </p:txBody>
      </p:sp>
    </p:spTree>
    <p:extLst>
      <p:ext uri="{BB962C8B-B14F-4D97-AF65-F5344CB8AC3E}">
        <p14:creationId xmlns:p14="http://schemas.microsoft.com/office/powerpoint/2010/main" val="306134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Paddles where special care is needed</a:t>
            </a:r>
          </a:p>
        </p:txBody>
      </p:sp>
      <p:sp>
        <p:nvSpPr>
          <p:cNvPr id="3" name="Content Placeholder 2"/>
          <p:cNvSpPr>
            <a:spLocks noGrp="1"/>
          </p:cNvSpPr>
          <p:nvPr>
            <p:ph idx="1"/>
          </p:nvPr>
        </p:nvSpPr>
        <p:spPr>
          <a:xfrm>
            <a:off x="498764" y="1825624"/>
            <a:ext cx="11388436" cy="4824557"/>
          </a:xfrm>
        </p:spPr>
        <p:txBody>
          <a:bodyPr>
            <a:normAutofit/>
          </a:bodyPr>
          <a:lstStyle/>
          <a:p>
            <a:r>
              <a:rPr lang="en-US" sz="3200" dirty="0"/>
              <a:t>A level 1 when conditions start to worsen</a:t>
            </a:r>
          </a:p>
          <a:p>
            <a:pPr lvl="1"/>
            <a:r>
              <a:rPr lang="en-US" sz="2800" dirty="0"/>
              <a:t>When one person has problems, many will follow</a:t>
            </a:r>
          </a:p>
          <a:p>
            <a:pPr lvl="2"/>
            <a:r>
              <a:rPr lang="en-US" sz="2400" dirty="0"/>
              <a:t>The kayak shops see this all the time</a:t>
            </a:r>
          </a:p>
          <a:p>
            <a:pPr lvl="1"/>
            <a:r>
              <a:rPr lang="en-US" sz="2800" dirty="0"/>
              <a:t>Smile, be supportive, and get them off the water</a:t>
            </a:r>
          </a:p>
          <a:p>
            <a:pPr lvl="1"/>
            <a:r>
              <a:rPr lang="en-US" sz="2800" dirty="0"/>
              <a:t>Which is why it’s always good to have a backup experienced paddler with you</a:t>
            </a:r>
          </a:p>
          <a:p>
            <a:r>
              <a:rPr lang="en-US" sz="3200" dirty="0"/>
              <a:t>Any paddle (especially level 2) in an environment where the weather (in particular wind) can change quickly with our without warning and/or there are very few or difficult outs</a:t>
            </a:r>
          </a:p>
          <a:p>
            <a:pPr lvl="1"/>
            <a:r>
              <a:rPr lang="en-US" sz="2800" dirty="0"/>
              <a:t>This could quickly turn into a level-4 mess</a:t>
            </a:r>
          </a:p>
        </p:txBody>
      </p:sp>
    </p:spTree>
    <p:extLst>
      <p:ext uri="{BB962C8B-B14F-4D97-AF65-F5344CB8AC3E}">
        <p14:creationId xmlns:p14="http://schemas.microsoft.com/office/powerpoint/2010/main" val="269430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the paddle ends</a:t>
            </a:r>
          </a:p>
        </p:txBody>
      </p:sp>
      <p:sp>
        <p:nvSpPr>
          <p:cNvPr id="3" name="Content Placeholder 2"/>
          <p:cNvSpPr>
            <a:spLocks noGrp="1"/>
          </p:cNvSpPr>
          <p:nvPr>
            <p:ph idx="1"/>
          </p:nvPr>
        </p:nvSpPr>
        <p:spPr/>
        <p:txBody>
          <a:bodyPr>
            <a:normAutofit lnSpcReduction="10000"/>
          </a:bodyPr>
          <a:lstStyle/>
          <a:p>
            <a:r>
              <a:rPr lang="en-US" dirty="0"/>
              <a:t>Have brief discussion about what went well / could have been done better</a:t>
            </a:r>
          </a:p>
          <a:p>
            <a:pPr lvl="1"/>
            <a:r>
              <a:rPr lang="en-US" dirty="0"/>
              <a:t>Rose and thorn, best thing that happened and something learned</a:t>
            </a:r>
          </a:p>
          <a:p>
            <a:r>
              <a:rPr lang="en-US" dirty="0"/>
              <a:t>Thank everyone for being on your paddle</a:t>
            </a:r>
          </a:p>
          <a:p>
            <a:r>
              <a:rPr lang="en-US" dirty="0"/>
              <a:t>Make sure everyone helps load boats</a:t>
            </a:r>
          </a:p>
          <a:p>
            <a:r>
              <a:rPr lang="en-US" dirty="0"/>
              <a:t>Discuss paddle during after optional paddle-dinner</a:t>
            </a:r>
          </a:p>
          <a:p>
            <a:pPr marL="0" indent="0">
              <a:buNone/>
            </a:pPr>
            <a:endParaRPr lang="en-US" dirty="0"/>
          </a:p>
          <a:p>
            <a:pPr marL="0" indent="0">
              <a:buNone/>
            </a:pPr>
            <a:r>
              <a:rPr lang="en-US" dirty="0"/>
              <a:t>This helps people learn from each other, lets the people who saw issues pass this on in a non-threatening environment to those who may not have noticed the potential hazards</a:t>
            </a:r>
          </a:p>
        </p:txBody>
      </p:sp>
    </p:spTree>
    <p:extLst>
      <p:ext uri="{BB962C8B-B14F-4D97-AF65-F5344CB8AC3E}">
        <p14:creationId xmlns:p14="http://schemas.microsoft.com/office/powerpoint/2010/main" val="407829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p:txBody>
          <a:bodyPr>
            <a:normAutofit lnSpcReduction="10000"/>
          </a:bodyPr>
          <a:lstStyle/>
          <a:p>
            <a:pPr marL="0" indent="0">
              <a:buNone/>
            </a:pPr>
            <a:r>
              <a:rPr lang="en-US" sz="4000" dirty="0"/>
              <a:t>Tell the group about the best leader/guide you have ever been with, or someone who just didn’t get it</a:t>
            </a:r>
          </a:p>
          <a:p>
            <a:pPr marL="0" indent="0">
              <a:buNone/>
            </a:pPr>
            <a:endParaRPr lang="en-US" sz="4000" dirty="0"/>
          </a:p>
          <a:p>
            <a:pPr marL="0" indent="0">
              <a:buNone/>
            </a:pPr>
            <a:r>
              <a:rPr lang="en-US" sz="4000" dirty="0"/>
              <a:t>Charles good:  Cheri and Turning taking us out to play with them.  Bad:  towing exercise where the leader paid no attention to the tension of the tow rope behind them or the rest of the group</a:t>
            </a:r>
          </a:p>
        </p:txBody>
      </p:sp>
    </p:spTree>
    <p:extLst>
      <p:ext uri="{BB962C8B-B14F-4D97-AF65-F5344CB8AC3E}">
        <p14:creationId xmlns:p14="http://schemas.microsoft.com/office/powerpoint/2010/main" val="397971903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Reading</a:t>
            </a:r>
          </a:p>
        </p:txBody>
      </p:sp>
      <p:sp>
        <p:nvSpPr>
          <p:cNvPr id="3" name="Content Placeholder 2"/>
          <p:cNvSpPr>
            <a:spLocks noGrp="1"/>
          </p:cNvSpPr>
          <p:nvPr>
            <p:ph idx="1"/>
          </p:nvPr>
        </p:nvSpPr>
        <p:spPr/>
        <p:txBody>
          <a:bodyPr/>
          <a:lstStyle/>
          <a:p>
            <a:r>
              <a:rPr lang="en-US" dirty="0"/>
              <a:t>The Complete Sea Kayaker’s Handbook – Shelly Johnson</a:t>
            </a:r>
          </a:p>
          <a:p>
            <a:r>
              <a:rPr lang="en-US" dirty="0"/>
              <a:t>Sea Kayaking Illustrated, a visual guide to better paddling – John Robison</a:t>
            </a:r>
          </a:p>
          <a:p>
            <a:r>
              <a:rPr lang="en-US" dirty="0"/>
              <a:t>Northwest Marine Weather – Jeff Renner</a:t>
            </a:r>
          </a:p>
          <a:p>
            <a:r>
              <a:rPr lang="en-US" dirty="0"/>
              <a:t>Weather at Sea, weather forecasting made simple – David Houghton</a:t>
            </a:r>
          </a:p>
          <a:p>
            <a:r>
              <a:rPr lang="en-US" dirty="0"/>
              <a:t>Sea Kayak Safety and Rescue – John Lull</a:t>
            </a:r>
          </a:p>
        </p:txBody>
      </p:sp>
    </p:spTree>
    <p:extLst>
      <p:ext uri="{BB962C8B-B14F-4D97-AF65-F5344CB8AC3E}">
        <p14:creationId xmlns:p14="http://schemas.microsoft.com/office/powerpoint/2010/main" val="87380584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coming!</a:t>
            </a:r>
          </a:p>
        </p:txBody>
      </p:sp>
      <p:sp>
        <p:nvSpPr>
          <p:cNvPr id="3" name="Content Placeholder 2"/>
          <p:cNvSpPr>
            <a:spLocks noGrp="1"/>
          </p:cNvSpPr>
          <p:nvPr>
            <p:ph idx="1"/>
          </p:nvPr>
        </p:nvSpPr>
        <p:spPr/>
        <p:txBody>
          <a:bodyPr>
            <a:normAutofit/>
          </a:bodyPr>
          <a:lstStyle/>
          <a:p>
            <a:pPr marL="0" indent="0" algn="ctr">
              <a:buNone/>
            </a:pPr>
            <a:endParaRPr lang="en-US" sz="4800" dirty="0"/>
          </a:p>
          <a:p>
            <a:pPr marL="0" indent="0" algn="ctr">
              <a:buNone/>
            </a:pPr>
            <a:endParaRPr lang="en-US" sz="4800" dirty="0"/>
          </a:p>
          <a:p>
            <a:pPr marL="0" indent="0" algn="ctr">
              <a:buNone/>
            </a:pPr>
            <a:r>
              <a:rPr lang="en-US" sz="4800" dirty="0"/>
              <a:t>Your feedback (positive or negative, public or private) would be highly appreciated</a:t>
            </a:r>
          </a:p>
        </p:txBody>
      </p:sp>
    </p:spTree>
    <p:extLst>
      <p:ext uri="{BB962C8B-B14F-4D97-AF65-F5344CB8AC3E}">
        <p14:creationId xmlns:p14="http://schemas.microsoft.com/office/powerpoint/2010/main" val="164425411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28CDC1-5437-4542-8E53-74587B540FFC}"/>
              </a:ext>
            </a:extLst>
          </p:cNvPr>
          <p:cNvSpPr>
            <a:spLocks noGrp="1"/>
          </p:cNvSpPr>
          <p:nvPr>
            <p:ph type="title"/>
          </p:nvPr>
        </p:nvSpPr>
        <p:spPr/>
        <p:txBody>
          <a:bodyPr/>
          <a:lstStyle/>
          <a:p>
            <a:r>
              <a:rPr lang="en-US" dirty="0"/>
              <a:t>Backup</a:t>
            </a:r>
          </a:p>
        </p:txBody>
      </p:sp>
      <p:sp>
        <p:nvSpPr>
          <p:cNvPr id="5" name="Text Placeholder 4">
            <a:extLst>
              <a:ext uri="{FF2B5EF4-FFF2-40B4-BE49-F238E27FC236}">
                <a16:creationId xmlns:a16="http://schemas.microsoft.com/office/drawing/2014/main" id="{56AD680C-5214-4549-B8B7-B9A67A20895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346595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656818"/>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a:t>
            </a:r>
          </a:p>
          <a:p>
            <a:r>
              <a:rPr lang="en-US" dirty="0"/>
              <a:t>Group and Incident management</a:t>
            </a:r>
          </a:p>
          <a:p>
            <a:r>
              <a:rPr lang="en-US" dirty="0"/>
              <a:t>Good organizers – a number of perspectives</a:t>
            </a:r>
          </a:p>
        </p:txBody>
      </p:sp>
      <p:sp>
        <p:nvSpPr>
          <p:cNvPr id="4" name="Right Arrow 3"/>
          <p:cNvSpPr/>
          <p:nvPr/>
        </p:nvSpPr>
        <p:spPr>
          <a:xfrm>
            <a:off x="451150" y="5335209"/>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58913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r>
              <a:rPr lang="en-US" altLang="en-US"/>
              <a:t>What makes a good trip Organizer?</a:t>
            </a:r>
          </a:p>
        </p:txBody>
      </p:sp>
      <p:sp>
        <p:nvSpPr>
          <p:cNvPr id="91139" name="Rectangle 3"/>
          <p:cNvSpPr>
            <a:spLocks noGrp="1" noChangeArrowheads="1"/>
          </p:cNvSpPr>
          <p:nvPr>
            <p:ph idx="4294967295"/>
          </p:nvPr>
        </p:nvSpPr>
        <p:spPr>
          <a:xfrm>
            <a:off x="446314" y="1502229"/>
            <a:ext cx="11299372" cy="5486400"/>
          </a:xfrm>
        </p:spPr>
        <p:txBody>
          <a:bodyPr>
            <a:normAutofit fontScale="92500" lnSpcReduction="10000"/>
          </a:bodyPr>
          <a:lstStyle/>
          <a:p>
            <a:pPr eaLnBrk="1" hangingPunct="1">
              <a:lnSpc>
                <a:spcPct val="83000"/>
              </a:lnSpc>
            </a:pPr>
            <a:r>
              <a:rPr lang="en-US" altLang="en-US" sz="3200" dirty="0"/>
              <a:t>Good trip organizers remember that the reason people have signed up for our trip is to paddle and have fun.  It is our job to see that they are successful. </a:t>
            </a:r>
          </a:p>
          <a:p>
            <a:pPr eaLnBrk="1" hangingPunct="1">
              <a:lnSpc>
                <a:spcPct val="83000"/>
              </a:lnSpc>
            </a:pPr>
            <a:r>
              <a:rPr lang="en-US" altLang="en-US" sz="3200" dirty="0"/>
              <a:t>Good organizers try to be inclusive – everyone on the trip needs to have fun</a:t>
            </a:r>
          </a:p>
          <a:p>
            <a:pPr lvl="1">
              <a:lnSpc>
                <a:spcPct val="83000"/>
              </a:lnSpc>
            </a:pPr>
            <a:r>
              <a:rPr lang="en-US" sz="2800" dirty="0"/>
              <a:t>If someone shows up that is a bad fit, it is your mistake, not theirs.  Find a way to make it work if feasible</a:t>
            </a:r>
            <a:endParaRPr lang="en-US" altLang="en-US" sz="2800" dirty="0"/>
          </a:p>
          <a:p>
            <a:pPr eaLnBrk="1" hangingPunct="1">
              <a:lnSpc>
                <a:spcPct val="83000"/>
              </a:lnSpc>
            </a:pPr>
            <a:r>
              <a:rPr lang="en-US" altLang="en-US" sz="3200" dirty="0"/>
              <a:t>Good trip organizers strive to continuously improve … Pursue continuing education:</a:t>
            </a:r>
          </a:p>
          <a:p>
            <a:pPr marL="742950" lvl="1" indent="-285750">
              <a:lnSpc>
                <a:spcPct val="83000"/>
              </a:lnSpc>
            </a:pPr>
            <a:r>
              <a:rPr lang="en-US" altLang="en-US" sz="2800" dirty="0"/>
              <a:t>Paddling skills (strokes, etc.)</a:t>
            </a:r>
          </a:p>
          <a:p>
            <a:pPr marL="742950" lvl="1" indent="-285750">
              <a:lnSpc>
                <a:spcPct val="83000"/>
              </a:lnSpc>
            </a:pPr>
            <a:r>
              <a:rPr lang="en-US" altLang="en-US" sz="2800" dirty="0"/>
              <a:t>Seamanship, navigation, etc.</a:t>
            </a:r>
          </a:p>
          <a:p>
            <a:pPr marL="742950" lvl="1" indent="-285750">
              <a:lnSpc>
                <a:spcPct val="83000"/>
              </a:lnSpc>
            </a:pPr>
            <a:r>
              <a:rPr lang="en-US" altLang="en-US" sz="2800" dirty="0"/>
              <a:t>Instructor Training and Certification</a:t>
            </a:r>
          </a:p>
          <a:p>
            <a:pPr marL="285750" indent="-285750">
              <a:lnSpc>
                <a:spcPct val="83000"/>
              </a:lnSpc>
            </a:pPr>
            <a:r>
              <a:rPr lang="en-US" altLang="en-US" sz="3200" dirty="0"/>
              <a:t>You should be able to coach others on how to do something, rather than doing it yourself!</a:t>
            </a:r>
          </a:p>
        </p:txBody>
      </p:sp>
    </p:spTree>
    <p:extLst>
      <p:ext uri="{BB962C8B-B14F-4D97-AF65-F5344CB8AC3E}">
        <p14:creationId xmlns:p14="http://schemas.microsoft.com/office/powerpoint/2010/main" val="291733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1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ChangeArrowheads="1"/>
          </p:cNvSpPr>
          <p:nvPr/>
        </p:nvSpPr>
        <p:spPr bwMode="auto">
          <a:xfrm>
            <a:off x="522514" y="4500879"/>
            <a:ext cx="11087100" cy="1975758"/>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1" name="Rectangle 10"/>
          <p:cNvSpPr>
            <a:spLocks noChangeArrowheads="1"/>
          </p:cNvSpPr>
          <p:nvPr/>
        </p:nvSpPr>
        <p:spPr bwMode="auto">
          <a:xfrm>
            <a:off x="522514" y="762000"/>
            <a:ext cx="11087100" cy="2702560"/>
          </a:xfrm>
          <a:prstGeom prst="rect">
            <a:avLst/>
          </a:prstGeom>
          <a:solidFill>
            <a:srgbClr val="F1F1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2" name="Rectangle 9"/>
          <p:cNvSpPr>
            <a:spLocks noChangeArrowheads="1"/>
          </p:cNvSpPr>
          <p:nvPr/>
        </p:nvSpPr>
        <p:spPr bwMode="auto">
          <a:xfrm>
            <a:off x="522514" y="3408996"/>
            <a:ext cx="11087100" cy="1091883"/>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27653" name="Rectangle 2"/>
          <p:cNvSpPr>
            <a:spLocks noGrp="1" noChangeArrowheads="1"/>
          </p:cNvSpPr>
          <p:nvPr>
            <p:ph type="title"/>
          </p:nvPr>
        </p:nvSpPr>
        <p:spPr>
          <a:xfrm>
            <a:off x="2533649" y="136946"/>
            <a:ext cx="7064829" cy="362177"/>
          </a:xfrm>
        </p:spPr>
        <p:txBody>
          <a:bodyPr>
            <a:noAutofit/>
          </a:bodyPr>
          <a:lstStyle/>
          <a:p>
            <a:pPr eaLnBrk="1" hangingPunct="1"/>
            <a:r>
              <a:rPr lang="en-US" altLang="en-US" dirty="0"/>
              <a:t>Running an OOPS Trip</a:t>
            </a:r>
          </a:p>
        </p:txBody>
      </p:sp>
      <p:sp>
        <p:nvSpPr>
          <p:cNvPr id="27654" name="Text Box 5"/>
          <p:cNvSpPr txBox="1">
            <a:spLocks noChangeArrowheads="1"/>
          </p:cNvSpPr>
          <p:nvPr/>
        </p:nvSpPr>
        <p:spPr bwMode="auto">
          <a:xfrm>
            <a:off x="5572454" y="623435"/>
            <a:ext cx="6635875" cy="664797"/>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a:spcBef>
                <a:spcPct val="0"/>
              </a:spcBef>
              <a:buNone/>
            </a:pPr>
            <a:r>
              <a:rPr lang="en-US" altLang="en-US" sz="2000" dirty="0">
                <a:solidFill>
                  <a:schemeClr val="bg1"/>
                </a:solidFill>
              </a:rPr>
              <a:t> </a:t>
            </a:r>
            <a:r>
              <a:rPr lang="en-US" altLang="en-US" sz="2000" dirty="0">
                <a:solidFill>
                  <a:schemeClr val="tx1"/>
                </a:solidFill>
              </a:rPr>
              <a:t>documents and trip organizer information available at: </a:t>
            </a:r>
            <a:r>
              <a:rPr lang="en-US" altLang="en-US" sz="2000" dirty="0">
                <a:solidFill>
                  <a:schemeClr val="tx1"/>
                </a:solidFill>
                <a:hlinkClick r:id="rId2"/>
              </a:rPr>
              <a:t>https://oopskayak.org/Documents</a:t>
            </a:r>
            <a:r>
              <a:rPr lang="en-US" altLang="en-US" sz="2000" dirty="0">
                <a:solidFill>
                  <a:schemeClr val="tx1"/>
                </a:solidFill>
              </a:rPr>
              <a:t> </a:t>
            </a:r>
          </a:p>
        </p:txBody>
      </p:sp>
      <p:sp>
        <p:nvSpPr>
          <p:cNvPr id="27655" name="Rectangle 6"/>
          <p:cNvSpPr>
            <a:spLocks noChangeArrowheads="1"/>
          </p:cNvSpPr>
          <p:nvPr/>
        </p:nvSpPr>
        <p:spPr bwMode="auto">
          <a:xfrm>
            <a:off x="522514" y="762000"/>
            <a:ext cx="110871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295400" indent="-3810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457200" indent="-457200" eaLnBrk="1" hangingPunct="1">
              <a:lnSpc>
                <a:spcPct val="83000"/>
              </a:lnSpc>
              <a:buFont typeface="+mj-lt"/>
              <a:buAutoNum type="arabicPeriod"/>
            </a:pPr>
            <a:r>
              <a:rPr lang="en-US" altLang="en-US" sz="2400" dirty="0"/>
              <a:t>Before the trip is advertised:</a:t>
            </a:r>
          </a:p>
          <a:p>
            <a:pPr lvl="1" eaLnBrk="1" hangingPunct="1">
              <a:lnSpc>
                <a:spcPct val="83000"/>
              </a:lnSpc>
            </a:pPr>
            <a:r>
              <a:rPr lang="en-US" altLang="en-US" sz="2000" dirty="0"/>
              <a:t>Submit your Trip organizer resume: </a:t>
            </a:r>
          </a:p>
          <a:p>
            <a:pPr lvl="2" eaLnBrk="1" hangingPunct="1">
              <a:lnSpc>
                <a:spcPct val="83000"/>
              </a:lnSpc>
            </a:pPr>
            <a:r>
              <a:rPr lang="en-US" altLang="en-US" sz="1800" dirty="0"/>
              <a:t>Fill out and submit to OOPS Trips Coordinator for OOPS’ files.  You only need to do this once.</a:t>
            </a:r>
          </a:p>
          <a:p>
            <a:pPr lvl="1">
              <a:lnSpc>
                <a:spcPct val="83000"/>
              </a:lnSpc>
            </a:pPr>
            <a:r>
              <a:rPr lang="en-US" altLang="en-US" sz="2000" b="1" dirty="0"/>
              <a:t>Fill out the trip proposal form </a:t>
            </a:r>
            <a:r>
              <a:rPr lang="en-US" altLang="en-US" sz="2000" dirty="0"/>
              <a:t>at the bottom of </a:t>
            </a:r>
            <a:r>
              <a:rPr lang="en-US" altLang="en-US" sz="2000" dirty="0">
                <a:hlinkClick r:id="rId3"/>
              </a:rPr>
              <a:t>https://oopskayak.org/Trips</a:t>
            </a:r>
            <a:r>
              <a:rPr lang="en-US" altLang="en-US" sz="2000" dirty="0"/>
              <a:t> : </a:t>
            </a:r>
          </a:p>
          <a:p>
            <a:pPr lvl="2" eaLnBrk="1" hangingPunct="1">
              <a:lnSpc>
                <a:spcPct val="83000"/>
              </a:lnSpc>
            </a:pPr>
            <a:r>
              <a:rPr lang="en-US" altLang="en-US" sz="1800" dirty="0"/>
              <a:t>If approved, it will be posted on the calendar and announced on the listserv by the  OOPS Trips Coordinator.</a:t>
            </a:r>
          </a:p>
          <a:p>
            <a:pPr marL="457200" indent="-457200">
              <a:lnSpc>
                <a:spcPct val="83000"/>
              </a:lnSpc>
              <a:buFont typeface="+mj-lt"/>
              <a:buAutoNum type="arabicPeriod"/>
            </a:pPr>
            <a:r>
              <a:rPr lang="en-US" altLang="en-US" sz="2400" dirty="0"/>
              <a:t>Once the Trip is Posted:</a:t>
            </a:r>
          </a:p>
          <a:p>
            <a:pPr lvl="1">
              <a:lnSpc>
                <a:spcPct val="83000"/>
              </a:lnSpc>
            </a:pPr>
            <a:r>
              <a:rPr lang="en-US" altLang="en-US" sz="2200" dirty="0"/>
              <a:t>Screen trip participants / build roster / recruit co-organizers / </a:t>
            </a:r>
            <a:r>
              <a:rPr lang="en-US" altLang="en-US" sz="2200" b="1" dirty="0"/>
              <a:t>sign up yourself</a:t>
            </a:r>
            <a:r>
              <a:rPr lang="en-US" altLang="en-US" sz="2200" dirty="0"/>
              <a:t>!</a:t>
            </a:r>
          </a:p>
          <a:p>
            <a:pPr eaLnBrk="1" hangingPunct="1">
              <a:lnSpc>
                <a:spcPct val="83000"/>
              </a:lnSpc>
              <a:buFont typeface="Arial" panose="020B0604020202020204" pitchFamily="34" charset="0"/>
              <a:buAutoNum type="arabicPeriod"/>
            </a:pPr>
            <a:r>
              <a:rPr lang="en-US" altLang="en-US" sz="2400" dirty="0"/>
              <a:t>At the Put-in BEFORE getting on the water:</a:t>
            </a:r>
          </a:p>
          <a:p>
            <a:pPr lvl="1" eaLnBrk="1" hangingPunct="1">
              <a:lnSpc>
                <a:spcPct val="83000"/>
              </a:lnSpc>
            </a:pPr>
            <a:r>
              <a:rPr lang="en-US" altLang="en-US" sz="2000" dirty="0"/>
              <a:t>Every participant including trip leader </a:t>
            </a:r>
            <a:r>
              <a:rPr lang="en-US" altLang="en-US" sz="2000" b="1" dirty="0"/>
              <a:t>fills out the activity roster/waiver</a:t>
            </a:r>
          </a:p>
          <a:p>
            <a:pPr lvl="1" eaLnBrk="1" hangingPunct="1">
              <a:lnSpc>
                <a:spcPct val="83000"/>
              </a:lnSpc>
            </a:pPr>
            <a:r>
              <a:rPr lang="en-US" altLang="en-US" sz="2000" dirty="0"/>
              <a:t>Conduct the </a:t>
            </a:r>
            <a:r>
              <a:rPr lang="en-US" altLang="en-US" sz="2000" b="1" dirty="0"/>
              <a:t>trip briefing/safety talk</a:t>
            </a:r>
          </a:p>
          <a:p>
            <a:pPr eaLnBrk="1" hangingPunct="1">
              <a:lnSpc>
                <a:spcPct val="83000"/>
              </a:lnSpc>
              <a:buFont typeface="Arial" panose="020B0604020202020204" pitchFamily="34" charset="0"/>
              <a:buAutoNum type="arabicPeriod"/>
            </a:pPr>
            <a:r>
              <a:rPr lang="en-US" altLang="en-US" sz="2400" dirty="0"/>
              <a:t>After the trip</a:t>
            </a:r>
          </a:p>
          <a:p>
            <a:pPr lvl="1">
              <a:lnSpc>
                <a:spcPct val="83000"/>
              </a:lnSpc>
            </a:pPr>
            <a:r>
              <a:rPr lang="en-US" altLang="en-US" sz="2000" b="1" dirty="0"/>
              <a:t>Fill out the Post-Trip report </a:t>
            </a:r>
            <a:r>
              <a:rPr lang="en-US" altLang="en-US" sz="2000" dirty="0"/>
              <a:t>at the bottom of </a:t>
            </a:r>
            <a:r>
              <a:rPr lang="en-US" altLang="en-US" sz="2000" dirty="0">
                <a:hlinkClick r:id="rId3"/>
              </a:rPr>
              <a:t>https://oopskayak.org/Trips</a:t>
            </a:r>
            <a:r>
              <a:rPr lang="en-US" altLang="en-US" sz="2000" dirty="0"/>
              <a:t> : </a:t>
            </a:r>
          </a:p>
          <a:p>
            <a:pPr lvl="2" eaLnBrk="1" hangingPunct="1">
              <a:lnSpc>
                <a:spcPct val="83000"/>
              </a:lnSpc>
            </a:pPr>
            <a:r>
              <a:rPr lang="en-US" altLang="en-US" sz="1800" dirty="0"/>
              <a:t>Send to OOPS Trip Coordinator right after the trip </a:t>
            </a:r>
            <a:r>
              <a:rPr lang="en-US" altLang="en-US" sz="1800" b="1" dirty="0"/>
              <a:t>along with the signed release form(s)</a:t>
            </a:r>
          </a:p>
          <a:p>
            <a:pPr lvl="1" eaLnBrk="1" hangingPunct="1">
              <a:lnSpc>
                <a:spcPct val="83000"/>
              </a:lnSpc>
            </a:pPr>
            <a:r>
              <a:rPr lang="en-US" altLang="en-US" sz="2000" dirty="0"/>
              <a:t>Trip incident report: </a:t>
            </a:r>
          </a:p>
          <a:p>
            <a:pPr lvl="2" eaLnBrk="1" hangingPunct="1">
              <a:lnSpc>
                <a:spcPct val="83000"/>
              </a:lnSpc>
            </a:pPr>
            <a:r>
              <a:rPr lang="en-US" altLang="en-US" sz="1800" dirty="0"/>
              <a:t>Fill out if there are incidents … even small ones.  You never know when something trivial may grow into something serious.</a:t>
            </a:r>
          </a:p>
        </p:txBody>
      </p:sp>
    </p:spTree>
    <p:extLst>
      <p:ext uri="{BB962C8B-B14F-4D97-AF65-F5344CB8AC3E}">
        <p14:creationId xmlns:p14="http://schemas.microsoft.com/office/powerpoint/2010/main" val="16461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65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5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65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65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655">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dirty="0"/>
              <a:t>What makes a good trip Organizer?</a:t>
            </a:r>
          </a:p>
        </p:txBody>
      </p:sp>
      <p:sp>
        <p:nvSpPr>
          <p:cNvPr id="88068" name="Rectangle 4"/>
          <p:cNvSpPr>
            <a:spLocks noChangeArrowheads="1"/>
          </p:cNvSpPr>
          <p:nvPr/>
        </p:nvSpPr>
        <p:spPr bwMode="auto">
          <a:xfrm>
            <a:off x="179614" y="1910443"/>
            <a:ext cx="5670324" cy="461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sz="3200" dirty="0"/>
              <a:t>Good leadership behaviors</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Awareness of the WHOLE group </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Good communication prior to the trip.</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Well Organized … knowing where you are going before you get there </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Review what is expected so everyone knows what’s going on.</a:t>
            </a:r>
          </a:p>
        </p:txBody>
      </p:sp>
      <p:sp>
        <p:nvSpPr>
          <p:cNvPr id="88069" name="Rectangle 5"/>
          <p:cNvSpPr>
            <a:spLocks noChangeArrowheads="1"/>
          </p:cNvSpPr>
          <p:nvPr/>
        </p:nvSpPr>
        <p:spPr bwMode="auto">
          <a:xfrm>
            <a:off x="5849938" y="1910443"/>
            <a:ext cx="5759450" cy="432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533400" indent="-5334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914400" indent="-45720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3000"/>
              </a:lnSpc>
            </a:pPr>
            <a:r>
              <a:rPr lang="en-US" altLang="en-US" sz="3200" dirty="0"/>
              <a:t>Behaviors to avoid</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Taking too long to get on the water … showing up late or on time but not ready to go.</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 “Over managing” … not allowing an appropriate degree of  freedom WITHIN the group.</a:t>
            </a:r>
          </a:p>
          <a:p>
            <a:pPr lvl="1" eaLnBrk="1" hangingPunct="1">
              <a:lnSpc>
                <a:spcPct val="83000"/>
              </a:lnSpc>
              <a:spcBef>
                <a:spcPct val="0"/>
              </a:spcBef>
              <a:buFont typeface="Arial" panose="020B0604020202020204" pitchFamily="34" charset="0"/>
              <a:buAutoNum type="arabicPeriod"/>
            </a:pPr>
            <a:r>
              <a:rPr lang="en-US" altLang="en-US" sz="2800" dirty="0">
                <a:solidFill>
                  <a:schemeClr val="tx1"/>
                </a:solidFill>
              </a:rPr>
              <a:t>“Under managing” </a:t>
            </a:r>
          </a:p>
        </p:txBody>
      </p:sp>
    </p:spTree>
    <p:extLst>
      <p:ext uri="{BB962C8B-B14F-4D97-AF65-F5344CB8AC3E}">
        <p14:creationId xmlns:p14="http://schemas.microsoft.com/office/powerpoint/2010/main" val="16611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Leadership in the military</a:t>
            </a:r>
          </a:p>
        </p:txBody>
      </p:sp>
      <p:sp>
        <p:nvSpPr>
          <p:cNvPr id="3" name="Content Placeholder 2"/>
          <p:cNvSpPr>
            <a:spLocks noGrp="1"/>
          </p:cNvSpPr>
          <p:nvPr>
            <p:ph idx="1"/>
          </p:nvPr>
        </p:nvSpPr>
        <p:spPr/>
        <p:txBody>
          <a:bodyPr>
            <a:noAutofit/>
          </a:bodyPr>
          <a:lstStyle/>
          <a:p>
            <a:pPr marL="0" indent="0">
              <a:buNone/>
            </a:pPr>
            <a:r>
              <a:rPr lang="en-US" dirty="0"/>
              <a:t>Basic leadership tenets in the military are: </a:t>
            </a:r>
          </a:p>
          <a:p>
            <a:r>
              <a:rPr lang="en-US" dirty="0"/>
              <a:t>Outline the mission</a:t>
            </a:r>
          </a:p>
          <a:p>
            <a:r>
              <a:rPr lang="en-US" dirty="0"/>
              <a:t>Define the parameters / resources available ( weather, conditions, distance, etc.)</a:t>
            </a:r>
          </a:p>
          <a:p>
            <a:r>
              <a:rPr lang="en-US" dirty="0"/>
              <a:t>Discuss personnel</a:t>
            </a:r>
          </a:p>
          <a:p>
            <a:r>
              <a:rPr lang="en-US" dirty="0"/>
              <a:t>Delegate</a:t>
            </a:r>
          </a:p>
          <a:p>
            <a:r>
              <a:rPr lang="en-US" dirty="0"/>
              <a:t>… and finally Supervise and monitor…</a:t>
            </a:r>
          </a:p>
          <a:p>
            <a:pPr marL="0" indent="0">
              <a:buNone/>
            </a:pPr>
            <a:endParaRPr lang="en-US" dirty="0"/>
          </a:p>
          <a:p>
            <a:pPr marL="0" indent="0">
              <a:buNone/>
            </a:pPr>
            <a:r>
              <a:rPr lang="en-US" dirty="0"/>
              <a:t>This approach covers situational awareness, pod unity / cohesiveness, and interdependence of the pod members. </a:t>
            </a:r>
          </a:p>
        </p:txBody>
      </p:sp>
    </p:spTree>
    <p:extLst>
      <p:ext uri="{BB962C8B-B14F-4D97-AF65-F5344CB8AC3E}">
        <p14:creationId xmlns:p14="http://schemas.microsoft.com/office/powerpoint/2010/main" val="23450384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50"/>
          <p:cNvSpPr>
            <a:spLocks noChangeArrowheads="1"/>
          </p:cNvSpPr>
          <p:nvPr/>
        </p:nvSpPr>
        <p:spPr bwMode="auto">
          <a:xfrm>
            <a:off x="527959" y="2771776"/>
            <a:ext cx="11440884" cy="1743075"/>
          </a:xfrm>
          <a:prstGeom prst="rect">
            <a:avLst/>
          </a:prstGeom>
          <a:solidFill>
            <a:srgbClr val="D9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89091" name="Rectangle 2"/>
          <p:cNvSpPr>
            <a:spLocks noGrp="1" noChangeArrowheads="1"/>
          </p:cNvSpPr>
          <p:nvPr>
            <p:ph type="title"/>
          </p:nvPr>
        </p:nvSpPr>
        <p:spPr>
          <a:xfrm>
            <a:off x="1828800" y="1"/>
            <a:ext cx="8686800" cy="868363"/>
          </a:xfrm>
        </p:spPr>
        <p:txBody>
          <a:bodyPr/>
          <a:lstStyle/>
          <a:p>
            <a:pPr eaLnBrk="1" hangingPunct="1"/>
            <a:r>
              <a:rPr lang="en-US" altLang="en-US" sz="2800"/>
              <a:t>What makes a good leader? </a:t>
            </a:r>
            <a:br>
              <a:rPr lang="en-US" altLang="en-US" sz="2800"/>
            </a:br>
            <a:r>
              <a:rPr lang="en-US" altLang="en-US" sz="2800"/>
              <a:t>The Trip Organizer Rubric: part 1</a:t>
            </a:r>
          </a:p>
        </p:txBody>
      </p:sp>
      <p:sp>
        <p:nvSpPr>
          <p:cNvPr id="89092" name="Rectangle 148"/>
          <p:cNvSpPr>
            <a:spLocks noChangeArrowheads="1"/>
          </p:cNvSpPr>
          <p:nvPr/>
        </p:nvSpPr>
        <p:spPr bwMode="auto">
          <a:xfrm>
            <a:off x="527959" y="4514850"/>
            <a:ext cx="11440884" cy="2152650"/>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89093" name="Rectangle 149"/>
          <p:cNvSpPr>
            <a:spLocks noChangeArrowheads="1"/>
          </p:cNvSpPr>
          <p:nvPr/>
        </p:nvSpPr>
        <p:spPr bwMode="auto">
          <a:xfrm>
            <a:off x="527959" y="923926"/>
            <a:ext cx="11440884" cy="1857375"/>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89094" name="Rectangle 3"/>
          <p:cNvSpPr>
            <a:spLocks noGrp="1" noChangeArrowheads="1"/>
          </p:cNvSpPr>
          <p:nvPr>
            <p:ph type="body" idx="1"/>
          </p:nvPr>
        </p:nvSpPr>
        <p:spPr>
          <a:xfrm>
            <a:off x="527959" y="981076"/>
            <a:ext cx="11288481" cy="5876924"/>
          </a:xfrm>
        </p:spPr>
        <p:txBody>
          <a:bodyPr>
            <a:noAutofit/>
          </a:bodyPr>
          <a:lstStyle/>
          <a:p>
            <a:pPr eaLnBrk="1" hangingPunct="1"/>
            <a:r>
              <a:rPr lang="en-US" altLang="en-US" sz="2400" dirty="0"/>
              <a:t>Group Management:</a:t>
            </a:r>
          </a:p>
          <a:p>
            <a:pPr lvl="1" eaLnBrk="1" hangingPunct="1"/>
            <a:r>
              <a:rPr lang="en-US" altLang="en-US" sz="2000" dirty="0"/>
              <a:t>Identifies weakest spot in group and positions self for assistance.</a:t>
            </a:r>
          </a:p>
          <a:p>
            <a:pPr lvl="1" eaLnBrk="1" hangingPunct="1"/>
            <a:r>
              <a:rPr lang="en-US" altLang="en-US" sz="2000" dirty="0"/>
              <a:t>Knows where each person in the group is at all times.</a:t>
            </a:r>
          </a:p>
          <a:p>
            <a:pPr lvl="1" eaLnBrk="1" hangingPunct="1"/>
            <a:r>
              <a:rPr lang="en-US" altLang="en-US" sz="2000" dirty="0"/>
              <a:t>Identifies behavioral changes in individual group members</a:t>
            </a:r>
          </a:p>
          <a:p>
            <a:pPr lvl="1" eaLnBrk="1" hangingPunct="1"/>
            <a:r>
              <a:rPr lang="en-US" altLang="en-US" sz="2000" dirty="0"/>
              <a:t>Acts upon new information to preserve the integrity and safety of the group</a:t>
            </a:r>
          </a:p>
          <a:p>
            <a:pPr eaLnBrk="1" hangingPunct="1"/>
            <a:r>
              <a:rPr lang="en-US" altLang="en-US" sz="2400" dirty="0"/>
              <a:t>Towing:</a:t>
            </a:r>
          </a:p>
          <a:p>
            <a:pPr lvl="1" eaLnBrk="1" hangingPunct="1"/>
            <a:r>
              <a:rPr lang="en-US" altLang="en-US" sz="2000" dirty="0"/>
              <a:t>Know when to tow and when not to tow.</a:t>
            </a:r>
          </a:p>
          <a:p>
            <a:pPr lvl="1" eaLnBrk="1" hangingPunct="1"/>
            <a:r>
              <a:rPr lang="en-US" altLang="en-US" sz="2000" dirty="0"/>
              <a:t>Demonstrate hooking into one or more boats.</a:t>
            </a:r>
          </a:p>
          <a:p>
            <a:pPr lvl="1" eaLnBrk="1" hangingPunct="1"/>
            <a:r>
              <a:rPr lang="en-US" altLang="en-US" sz="2000" dirty="0"/>
              <a:t>Set up an inline tow.</a:t>
            </a:r>
          </a:p>
          <a:p>
            <a:pPr lvl="1" eaLnBrk="1" hangingPunct="1"/>
            <a:r>
              <a:rPr lang="en-US" altLang="en-US" sz="2000" dirty="0"/>
              <a:t>Use a quick release. </a:t>
            </a:r>
          </a:p>
          <a:p>
            <a:pPr eaLnBrk="1" hangingPunct="1"/>
            <a:r>
              <a:rPr lang="en-US" altLang="en-US" sz="2400" dirty="0"/>
              <a:t>Rescues (ideally this is *Not* the lead organizer – maintain CLAP!):</a:t>
            </a:r>
          </a:p>
          <a:p>
            <a:pPr lvl="1" eaLnBrk="1" hangingPunct="1"/>
            <a:r>
              <a:rPr lang="en-US" altLang="en-US" sz="2000" dirty="0"/>
              <a:t>Take charge; give the swimmer calm, clear and concise instructions.</a:t>
            </a:r>
          </a:p>
          <a:p>
            <a:pPr lvl="1" eaLnBrk="1" hangingPunct="1"/>
            <a:r>
              <a:rPr lang="en-US" altLang="en-US" sz="2000" dirty="0"/>
              <a:t>Maintain control of boats, paddles, and swimmer</a:t>
            </a:r>
          </a:p>
          <a:p>
            <a:pPr lvl="1" eaLnBrk="1" hangingPunct="1"/>
            <a:r>
              <a:rPr lang="en-US" altLang="en-US" sz="2000" dirty="0"/>
              <a:t>Have the swimmer back in their boat within one minute in conditions one level above the trip rating.</a:t>
            </a:r>
          </a:p>
          <a:p>
            <a:pPr lvl="1" eaLnBrk="1" hangingPunct="1"/>
            <a:r>
              <a:rPr lang="en-US" altLang="en-US" sz="2000" dirty="0"/>
              <a:t>Able to rescue a paddler who cannot help themselves  (scoop rescue).</a:t>
            </a:r>
          </a:p>
          <a:p>
            <a:pPr lvl="1" eaLnBrk="1" hangingPunct="1"/>
            <a:r>
              <a:rPr lang="en-US" altLang="en-US" sz="2000" dirty="0"/>
              <a:t>Make sure your group size is the same before/after rescue – did someone go paddling off?</a:t>
            </a:r>
          </a:p>
        </p:txBody>
      </p:sp>
    </p:spTree>
    <p:extLst>
      <p:ext uri="{BB962C8B-B14F-4D97-AF65-F5344CB8AC3E}">
        <p14:creationId xmlns:p14="http://schemas.microsoft.com/office/powerpoint/2010/main" val="314024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09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909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094">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09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094">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094">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094">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09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ChangeArrowheads="1"/>
          </p:cNvSpPr>
          <p:nvPr/>
        </p:nvSpPr>
        <p:spPr bwMode="auto">
          <a:xfrm>
            <a:off x="838200" y="3866357"/>
            <a:ext cx="11097986" cy="2632414"/>
          </a:xfrm>
          <a:prstGeom prst="rect">
            <a:avLst/>
          </a:prstGeom>
          <a:solidFill>
            <a:srgbClr val="E7FF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90115" name="Rectangle 5"/>
          <p:cNvSpPr>
            <a:spLocks noChangeArrowheads="1"/>
          </p:cNvSpPr>
          <p:nvPr/>
        </p:nvSpPr>
        <p:spPr bwMode="auto">
          <a:xfrm>
            <a:off x="838200" y="1825625"/>
            <a:ext cx="11097986" cy="2040731"/>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90116" name="Rectangle 2"/>
          <p:cNvSpPr>
            <a:spLocks noGrp="1" noChangeArrowheads="1"/>
          </p:cNvSpPr>
          <p:nvPr>
            <p:ph type="title"/>
          </p:nvPr>
        </p:nvSpPr>
        <p:spPr/>
        <p:txBody>
          <a:bodyPr/>
          <a:lstStyle/>
          <a:p>
            <a:pPr eaLnBrk="1" hangingPunct="1"/>
            <a:r>
              <a:rPr lang="en-US" altLang="en-US" sz="2800" dirty="0"/>
              <a:t>What makes a good leader? </a:t>
            </a:r>
            <a:br>
              <a:rPr lang="en-US" altLang="en-US" sz="2800" dirty="0"/>
            </a:br>
            <a:r>
              <a:rPr lang="en-US" altLang="en-US" sz="2800" dirty="0"/>
              <a:t>The Trip Organizer Rubric: part 2</a:t>
            </a:r>
          </a:p>
        </p:txBody>
      </p:sp>
      <p:sp>
        <p:nvSpPr>
          <p:cNvPr id="90117" name="Rectangle 4"/>
          <p:cNvSpPr>
            <a:spLocks noGrp="1" noChangeArrowheads="1"/>
          </p:cNvSpPr>
          <p:nvPr>
            <p:ph type="body" idx="1"/>
          </p:nvPr>
        </p:nvSpPr>
        <p:spPr>
          <a:xfrm>
            <a:off x="838200" y="1825625"/>
            <a:ext cx="10885714" cy="4351338"/>
          </a:xfrm>
        </p:spPr>
        <p:txBody>
          <a:bodyPr>
            <a:noAutofit/>
          </a:bodyPr>
          <a:lstStyle/>
          <a:p>
            <a:pPr eaLnBrk="1" hangingPunct="1"/>
            <a:r>
              <a:rPr lang="en-US" altLang="en-US" dirty="0"/>
              <a:t>Use of Planning Resources:</a:t>
            </a:r>
          </a:p>
          <a:p>
            <a:pPr lvl="1" eaLnBrk="1" hangingPunct="1"/>
            <a:r>
              <a:rPr lang="en-US" altLang="en-US" dirty="0"/>
              <a:t>Charts – Know fetch, depth contours, possible landing spots, chart symbols</a:t>
            </a:r>
          </a:p>
          <a:p>
            <a:pPr lvl="1" eaLnBrk="1" hangingPunct="1"/>
            <a:r>
              <a:rPr lang="en-US" altLang="en-US" dirty="0"/>
              <a:t>Weather – Know at least three different resources for forecast information</a:t>
            </a:r>
          </a:p>
          <a:p>
            <a:pPr lvl="1" eaLnBrk="1" hangingPunct="1"/>
            <a:r>
              <a:rPr lang="en-US" altLang="en-US" dirty="0"/>
              <a:t>Tides -  Know more than one resource for tide height data</a:t>
            </a:r>
          </a:p>
          <a:p>
            <a:pPr lvl="1" eaLnBrk="1" hangingPunct="1"/>
            <a:r>
              <a:rPr lang="en-US" altLang="en-US" dirty="0"/>
              <a:t>Currents -  use NOAA website to pull information on currents, where applicable.</a:t>
            </a:r>
          </a:p>
          <a:p>
            <a:pPr eaLnBrk="1" hangingPunct="1"/>
            <a:r>
              <a:rPr lang="en-US" altLang="en-US" dirty="0"/>
              <a:t>Communication:</a:t>
            </a:r>
          </a:p>
          <a:p>
            <a:pPr lvl="1" eaLnBrk="1" hangingPunct="1"/>
            <a:r>
              <a:rPr lang="en-US" altLang="en-US" dirty="0"/>
              <a:t>Be polite but firm.</a:t>
            </a:r>
          </a:p>
          <a:p>
            <a:pPr lvl="1" eaLnBrk="1" hangingPunct="1"/>
            <a:r>
              <a:rPr lang="en-US" altLang="en-US" dirty="0"/>
              <a:t>Be friendly, positive, encouraging, patient, realistic, energetic, and tactful.</a:t>
            </a:r>
          </a:p>
          <a:p>
            <a:pPr lvl="1" eaLnBrk="1" hangingPunct="1"/>
            <a:r>
              <a:rPr lang="en-US" altLang="en-US" dirty="0"/>
              <a:t>Good trip leaders remember that the reason people have signed up for our trip is to paddle and have fun.  It is our job to see that they are successful.  </a:t>
            </a:r>
          </a:p>
          <a:p>
            <a:pPr lvl="1" eaLnBrk="1" hangingPunct="1"/>
            <a:r>
              <a:rPr lang="en-US" altLang="en-US" dirty="0"/>
              <a:t>Observe each member and be sensitive to individual situations.  </a:t>
            </a:r>
          </a:p>
        </p:txBody>
      </p:sp>
    </p:spTree>
    <p:extLst>
      <p:ext uri="{BB962C8B-B14F-4D97-AF65-F5344CB8AC3E}">
        <p14:creationId xmlns:p14="http://schemas.microsoft.com/office/powerpoint/2010/main" val="172793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1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1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1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1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1</a:t>
            </a:r>
          </a:p>
        </p:txBody>
      </p:sp>
      <p:sp>
        <p:nvSpPr>
          <p:cNvPr id="3" name="Content Placeholder 2"/>
          <p:cNvSpPr>
            <a:spLocks noGrp="1"/>
          </p:cNvSpPr>
          <p:nvPr>
            <p:ph idx="1"/>
          </p:nvPr>
        </p:nvSpPr>
        <p:spPr>
          <a:xfrm>
            <a:off x="838200" y="1825624"/>
            <a:ext cx="10515600" cy="4722133"/>
          </a:xfrm>
        </p:spPr>
        <p:txBody>
          <a:bodyPr>
            <a:normAutofit lnSpcReduction="10000"/>
          </a:bodyPr>
          <a:lstStyle/>
          <a:p>
            <a:r>
              <a:rPr lang="en-US" dirty="0"/>
              <a:t>Follow C.L.A.P.</a:t>
            </a:r>
          </a:p>
          <a:p>
            <a:pPr lvl="1"/>
            <a:r>
              <a:rPr lang="en-US" dirty="0"/>
              <a:t>Communications, Line-of-Sight, Awareness/Avoidance, Position of Maximal Usefulness</a:t>
            </a:r>
          </a:p>
          <a:p>
            <a:r>
              <a:rPr lang="en-US" dirty="0"/>
              <a:t>Maintain situational awareness</a:t>
            </a:r>
          </a:p>
          <a:p>
            <a:pPr lvl="1"/>
            <a:r>
              <a:rPr lang="en-US" dirty="0"/>
              <a:t>Watch for oncoming waves, weather, hazards, shipping, etc. in all directions and anticipate/avoid issues before they arise</a:t>
            </a:r>
          </a:p>
          <a:p>
            <a:pPr lvl="1"/>
            <a:r>
              <a:rPr lang="en-US" dirty="0"/>
              <a:t>Keep an eye on how all participants (including self) are doing</a:t>
            </a:r>
          </a:p>
          <a:p>
            <a:pPr lvl="1"/>
            <a:r>
              <a:rPr lang="en-US" dirty="0"/>
              <a:t>Constantly re-assess risk/plans</a:t>
            </a:r>
          </a:p>
          <a:p>
            <a:pPr lvl="1"/>
            <a:r>
              <a:rPr lang="en-US" dirty="0">
                <a:solidFill>
                  <a:srgbClr val="FF0000"/>
                </a:solidFill>
              </a:rPr>
              <a:t>Red Flag if you struggle to maintain awareness</a:t>
            </a:r>
          </a:p>
          <a:p>
            <a:r>
              <a:rPr lang="en-US" dirty="0"/>
              <a:t>Know where someone will drift (accounting for currents and hazards) if they dump or get separated from their boat</a:t>
            </a:r>
          </a:p>
          <a:p>
            <a:pPr lvl="1"/>
            <a:r>
              <a:rPr lang="en-US" dirty="0"/>
              <a:t>Stay away from hazards with this in mind</a:t>
            </a:r>
          </a:p>
        </p:txBody>
      </p:sp>
    </p:spTree>
    <p:extLst>
      <p:ext uri="{BB962C8B-B14F-4D97-AF65-F5344CB8AC3E}">
        <p14:creationId xmlns:p14="http://schemas.microsoft.com/office/powerpoint/2010/main" val="36255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2</a:t>
            </a:r>
          </a:p>
        </p:txBody>
      </p:sp>
      <p:sp>
        <p:nvSpPr>
          <p:cNvPr id="3" name="Content Placeholder 2"/>
          <p:cNvSpPr>
            <a:spLocks noGrp="1"/>
          </p:cNvSpPr>
          <p:nvPr>
            <p:ph idx="1"/>
          </p:nvPr>
        </p:nvSpPr>
        <p:spPr>
          <a:xfrm>
            <a:off x="838200" y="1825624"/>
            <a:ext cx="10640786" cy="5032376"/>
          </a:xfrm>
        </p:spPr>
        <p:txBody>
          <a:bodyPr>
            <a:normAutofit lnSpcReduction="10000"/>
          </a:bodyPr>
          <a:lstStyle/>
          <a:p>
            <a:r>
              <a:rPr lang="en-US" dirty="0"/>
              <a:t>Learn to dance without looking at your feet</a:t>
            </a:r>
          </a:p>
          <a:p>
            <a:pPr lvl="1"/>
            <a:r>
              <a:rPr lang="en-US" dirty="0"/>
              <a:t>Build your skill and speed so you can keep a 360-degree watch, interact with group, and move among or around them without having to concentrate on how you are doing it</a:t>
            </a:r>
          </a:p>
          <a:p>
            <a:r>
              <a:rPr lang="en-US" dirty="0"/>
              <a:t>Keep some gas in the tank – shorten the trip as necessary</a:t>
            </a:r>
          </a:p>
          <a:p>
            <a:pPr lvl="1"/>
            <a:r>
              <a:rPr lang="en-US" dirty="0"/>
              <a:t>Make sure people have enough energy to get home if they are paddling in a headwind or there are more rescues than anticipated</a:t>
            </a:r>
          </a:p>
          <a:p>
            <a:r>
              <a:rPr lang="en-US" dirty="0"/>
              <a:t>In case of trouble, follow S.T.V.E</a:t>
            </a:r>
          </a:p>
          <a:p>
            <a:pPr lvl="1"/>
            <a:r>
              <a:rPr lang="en-US" dirty="0"/>
              <a:t>Care for self (S), then your team/their equipment/other water users (T), then victim (V), then their equipment (E)</a:t>
            </a:r>
          </a:p>
          <a:p>
            <a:r>
              <a:rPr lang="en-US" dirty="0"/>
              <a:t>Simple to complex – or Keep It Simple Stupid</a:t>
            </a:r>
          </a:p>
          <a:p>
            <a:pPr lvl="1"/>
            <a:r>
              <a:rPr lang="en-US" dirty="0"/>
              <a:t>Corollary for rescues and S.T.V.E:  Shout, Reach, Throw, Row, Tow, Don’t Go (call for help)" </a:t>
            </a:r>
          </a:p>
          <a:p>
            <a:endParaRPr lang="en-US" dirty="0"/>
          </a:p>
        </p:txBody>
      </p:sp>
    </p:spTree>
    <p:extLst>
      <p:ext uri="{BB962C8B-B14F-4D97-AF65-F5344CB8AC3E}">
        <p14:creationId xmlns:p14="http://schemas.microsoft.com/office/powerpoint/2010/main" val="32132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3</a:t>
            </a:r>
          </a:p>
        </p:txBody>
      </p:sp>
      <p:sp>
        <p:nvSpPr>
          <p:cNvPr id="3" name="Content Placeholder 2"/>
          <p:cNvSpPr>
            <a:spLocks noGrp="1"/>
          </p:cNvSpPr>
          <p:nvPr>
            <p:ph idx="1"/>
          </p:nvPr>
        </p:nvSpPr>
        <p:spPr>
          <a:xfrm>
            <a:off x="465364" y="1499053"/>
            <a:ext cx="11261272" cy="5701847"/>
          </a:xfrm>
        </p:spPr>
        <p:txBody>
          <a:bodyPr>
            <a:normAutofit lnSpcReduction="10000"/>
          </a:bodyPr>
          <a:lstStyle/>
          <a:p>
            <a:r>
              <a:rPr lang="en-US" dirty="0"/>
              <a:t>Keep a light hand on the tiller, but not too casual – take it seriously</a:t>
            </a:r>
          </a:p>
          <a:p>
            <a:pPr lvl="1"/>
            <a:r>
              <a:rPr lang="en-US" dirty="0"/>
              <a:t>Keep the trip fun but safe.  Be chilled, or authoritative, as necessary.  People are more likely to comply if they know why they are being asked to do something</a:t>
            </a:r>
          </a:p>
          <a:p>
            <a:pPr lvl="1"/>
            <a:r>
              <a:rPr lang="en-US" dirty="0"/>
              <a:t>Use tact and subtle coercion for paddlers who stray from the pod</a:t>
            </a:r>
          </a:p>
          <a:p>
            <a:pPr lvl="1"/>
            <a:r>
              <a:rPr lang="en-US" dirty="0"/>
              <a:t>But if someone is hypothermic, warm them.  If unable to make way, tow them</a:t>
            </a:r>
          </a:p>
          <a:p>
            <a:pPr lvl="1"/>
            <a:r>
              <a:rPr lang="en-US" dirty="0"/>
              <a:t>And if  someone endangers the pod, be assertive – remember S.T.V.E</a:t>
            </a:r>
          </a:p>
          <a:p>
            <a:r>
              <a:rPr lang="en-US" dirty="0"/>
              <a:t>Become Adept at Non-Verbal Cues</a:t>
            </a:r>
          </a:p>
          <a:p>
            <a:pPr lvl="1"/>
            <a:r>
              <a:rPr lang="en-US" dirty="0"/>
              <a:t>Learn to spot tired, sick, frightened, or overwhelmed paddlers and deal with each appropriately.   Keep up a constant reassessment</a:t>
            </a:r>
          </a:p>
          <a:p>
            <a:r>
              <a:rPr lang="en-US" dirty="0"/>
              <a:t>Navigate from Safe Haven to Safe Haven</a:t>
            </a:r>
          </a:p>
          <a:p>
            <a:pPr lvl="1"/>
            <a:r>
              <a:rPr lang="en-US" dirty="0"/>
              <a:t>Know all the places people can rest and sort things out</a:t>
            </a:r>
          </a:p>
          <a:p>
            <a:r>
              <a:rPr lang="en-US" dirty="0"/>
              <a:t>Learn to manage the jackrabbit and the turtle</a:t>
            </a:r>
          </a:p>
          <a:p>
            <a:pPr lvl="1"/>
            <a:r>
              <a:rPr lang="en-US" dirty="0"/>
              <a:t>Have one tow the other, rabbit race each other around group, drafting with the turtle in the center</a:t>
            </a:r>
          </a:p>
        </p:txBody>
      </p:sp>
    </p:spTree>
    <p:extLst>
      <p:ext uri="{BB962C8B-B14F-4D97-AF65-F5344CB8AC3E}">
        <p14:creationId xmlns:p14="http://schemas.microsoft.com/office/powerpoint/2010/main" val="8669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4</a:t>
            </a:r>
          </a:p>
        </p:txBody>
      </p:sp>
      <p:sp>
        <p:nvSpPr>
          <p:cNvPr id="3" name="Content Placeholder 2"/>
          <p:cNvSpPr>
            <a:spLocks noGrp="1"/>
          </p:cNvSpPr>
          <p:nvPr>
            <p:ph idx="1"/>
          </p:nvPr>
        </p:nvSpPr>
        <p:spPr>
          <a:xfrm>
            <a:off x="274864" y="1450067"/>
            <a:ext cx="11642271" cy="5277304"/>
          </a:xfrm>
        </p:spPr>
        <p:txBody>
          <a:bodyPr>
            <a:noAutofit/>
          </a:bodyPr>
          <a:lstStyle/>
          <a:p>
            <a:r>
              <a:rPr lang="en-US" dirty="0"/>
              <a:t>Pre-Trip Warmup and Paddler Assessment</a:t>
            </a:r>
          </a:p>
          <a:p>
            <a:pPr lvl="1"/>
            <a:r>
              <a:rPr lang="en-US" dirty="0"/>
              <a:t>Use quick games/activities to form the group and observe paddlers and assess their true skill level:  quick turns, tennis ball basketball, shields and aliens, crack-the-whip.</a:t>
            </a:r>
          </a:p>
          <a:p>
            <a:r>
              <a:rPr lang="en-US" dirty="0"/>
              <a:t>Delegate, delegate, delegate</a:t>
            </a:r>
          </a:p>
          <a:p>
            <a:pPr lvl="1"/>
            <a:r>
              <a:rPr lang="en-US" dirty="0"/>
              <a:t>Sweep, point, point-watcher, boat-spotters, pace-setter, etc.</a:t>
            </a:r>
          </a:p>
          <a:p>
            <a:pPr lvl="1"/>
            <a:r>
              <a:rPr lang="en-US" b="1" dirty="0"/>
              <a:t>This includes not being in the center of rescues </a:t>
            </a:r>
            <a:r>
              <a:rPr lang="en-US" dirty="0"/>
              <a:t>– let someone else do it while you maintain global awareness, count heads to make sure you know where everyone is, call back people who didn’t know a rescue was happening, etc.</a:t>
            </a:r>
          </a:p>
          <a:p>
            <a:pPr lvl="1"/>
            <a:r>
              <a:rPr lang="en-US" dirty="0"/>
              <a:t>If you are the only one skilled to do the rescue, delegate someone else to count heads, corral, chase down the clueless</a:t>
            </a:r>
          </a:p>
          <a:p>
            <a:r>
              <a:rPr lang="en-US" dirty="0"/>
              <a:t>Be there for everyone, not just your paddle buddies</a:t>
            </a:r>
          </a:p>
          <a:p>
            <a:pPr lvl="1"/>
            <a:r>
              <a:rPr lang="en-US" dirty="0"/>
              <a:t>Make sure to spend time with everyone and be aware of their needs (such as looking for non-verbal cues)</a:t>
            </a:r>
          </a:p>
          <a:p>
            <a:pPr lvl="1"/>
            <a:endParaRPr lang="en-US" dirty="0"/>
          </a:p>
          <a:p>
            <a:pPr lvl="1"/>
            <a:endParaRPr lang="en-US" dirty="0"/>
          </a:p>
        </p:txBody>
      </p:sp>
    </p:spTree>
    <p:extLst>
      <p:ext uri="{BB962C8B-B14F-4D97-AF65-F5344CB8AC3E}">
        <p14:creationId xmlns:p14="http://schemas.microsoft.com/office/powerpoint/2010/main" val="146360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5</a:t>
            </a:r>
          </a:p>
        </p:txBody>
      </p:sp>
      <p:sp>
        <p:nvSpPr>
          <p:cNvPr id="3" name="Content Placeholder 2"/>
          <p:cNvSpPr>
            <a:spLocks noGrp="1"/>
          </p:cNvSpPr>
          <p:nvPr>
            <p:ph idx="1"/>
          </p:nvPr>
        </p:nvSpPr>
        <p:spPr>
          <a:xfrm>
            <a:off x="258536" y="1436915"/>
            <a:ext cx="11674928" cy="5421085"/>
          </a:xfrm>
        </p:spPr>
        <p:txBody>
          <a:bodyPr>
            <a:normAutofit/>
          </a:bodyPr>
          <a:lstStyle/>
          <a:p>
            <a:r>
              <a:rPr lang="en-US" dirty="0"/>
              <a:t>Beware the deceptive “ease” of level 1 trips</a:t>
            </a:r>
          </a:p>
          <a:p>
            <a:pPr lvl="1"/>
            <a:r>
              <a:rPr lang="en-US" dirty="0"/>
              <a:t>Have good co-organizers and play some quick games to let you assess everyone’s skills.  Someone who struggles while fresh may cut the trip short</a:t>
            </a:r>
          </a:p>
          <a:p>
            <a:pPr lvl="1"/>
            <a:r>
              <a:rPr lang="en-US" dirty="0"/>
              <a:t>These people will have the most trouble if conditions change</a:t>
            </a:r>
          </a:p>
          <a:p>
            <a:r>
              <a:rPr lang="en-US" dirty="0"/>
              <a:t>Risk Assessment</a:t>
            </a:r>
          </a:p>
          <a:p>
            <a:pPr lvl="1"/>
            <a:r>
              <a:rPr lang="en-US" dirty="0"/>
              <a:t>Have everyone be part of risk assessment at the start (what could go wrong and how we solve it)</a:t>
            </a:r>
          </a:p>
          <a:p>
            <a:pPr lvl="1"/>
            <a:r>
              <a:rPr lang="en-US" dirty="0"/>
              <a:t>Continually re-assess as the trip unfolds – weather may change, someone may get too hot/cold, etc.</a:t>
            </a:r>
          </a:p>
          <a:p>
            <a:r>
              <a:rPr lang="en-US" dirty="0"/>
              <a:t>Take the pre-trip briefing seriously</a:t>
            </a:r>
          </a:p>
          <a:p>
            <a:pPr lvl="1"/>
            <a:r>
              <a:rPr lang="en-US" dirty="0"/>
              <a:t>Everyone has a first time, be it first, first time, or in a given environment,…</a:t>
            </a:r>
          </a:p>
          <a:p>
            <a:pPr lvl="1"/>
            <a:r>
              <a:rPr lang="en-US" dirty="0"/>
              <a:t>Different types of paddlers know different signals, have different skills</a:t>
            </a:r>
          </a:p>
        </p:txBody>
      </p:sp>
    </p:spTree>
    <p:extLst>
      <p:ext uri="{BB962C8B-B14F-4D97-AF65-F5344CB8AC3E}">
        <p14:creationId xmlns:p14="http://schemas.microsoft.com/office/powerpoint/2010/main" val="304366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Concepts of Trip Leadership 6</a:t>
            </a:r>
          </a:p>
        </p:txBody>
      </p:sp>
      <p:sp>
        <p:nvSpPr>
          <p:cNvPr id="3" name="Content Placeholder 2"/>
          <p:cNvSpPr>
            <a:spLocks noGrp="1"/>
          </p:cNvSpPr>
          <p:nvPr>
            <p:ph idx="1"/>
          </p:nvPr>
        </p:nvSpPr>
        <p:spPr>
          <a:xfrm>
            <a:off x="0" y="1585232"/>
            <a:ext cx="12192000" cy="5272767"/>
          </a:xfrm>
        </p:spPr>
        <p:txBody>
          <a:bodyPr>
            <a:noAutofit/>
          </a:bodyPr>
          <a:lstStyle/>
          <a:p>
            <a:r>
              <a:rPr lang="en-US" sz="3200" dirty="0"/>
              <a:t>Don’t be afraid to “call it” – “This Beach Looks Really Nice to Me!”</a:t>
            </a:r>
          </a:p>
          <a:p>
            <a:pPr lvl="1"/>
            <a:r>
              <a:rPr lang="en-US" sz="2800" dirty="0"/>
              <a:t>If you are struggling, or are finding the group is struggling, </a:t>
            </a:r>
            <a:r>
              <a:rPr lang="en-US" sz="2800" b="1" dirty="0"/>
              <a:t>go to shore</a:t>
            </a:r>
            <a:r>
              <a:rPr lang="en-US" sz="2800" dirty="0"/>
              <a:t>.  </a:t>
            </a:r>
          </a:p>
          <a:p>
            <a:pPr lvl="2"/>
            <a:r>
              <a:rPr lang="en-US" sz="2400" dirty="0"/>
              <a:t>Likely everyone felt a bit over their head and were waiting for someone else to say so too.</a:t>
            </a:r>
          </a:p>
          <a:p>
            <a:pPr lvl="1"/>
            <a:r>
              <a:rPr lang="en-US" sz="2800" dirty="0"/>
              <a:t>If someone is afraid or anxious, they are not having fun, and not paddling as well as they could</a:t>
            </a:r>
          </a:p>
          <a:p>
            <a:pPr lvl="1"/>
            <a:r>
              <a:rPr lang="en-US" sz="2800" dirty="0"/>
              <a:t>Look for non-verbal cues</a:t>
            </a:r>
          </a:p>
          <a:p>
            <a:pPr lvl="1"/>
            <a:r>
              <a:rPr lang="en-US" sz="2800" dirty="0"/>
              <a:t>Use anonymous votes (if necessary) to assess group comfort – eyes closed, raise hand over head – more fingers = more comfortable</a:t>
            </a:r>
          </a:p>
          <a:p>
            <a:pPr lvl="1"/>
            <a:r>
              <a:rPr lang="en-US" sz="2800" dirty="0"/>
              <a:t>Listen to your gut</a:t>
            </a:r>
          </a:p>
          <a:p>
            <a:pPr lvl="1"/>
            <a:r>
              <a:rPr lang="en-US" sz="2800" dirty="0"/>
              <a:t>Q:  “What do I have to lose continuing on?”  A:  Possibly someone’s life</a:t>
            </a:r>
          </a:p>
          <a:p>
            <a:pPr lvl="1"/>
            <a:r>
              <a:rPr lang="en-US" sz="2800" dirty="0"/>
              <a:t>Paul </a:t>
            </a:r>
            <a:r>
              <a:rPr lang="en-US" sz="2800" dirty="0" err="1"/>
              <a:t>Kuthe</a:t>
            </a:r>
            <a:r>
              <a:rPr lang="en-US" sz="2800" dirty="0"/>
              <a:t>:  “Some of my best days paddling have been spent on the beach”</a:t>
            </a:r>
          </a:p>
          <a:p>
            <a:endParaRPr lang="en-US" sz="3200" dirty="0"/>
          </a:p>
        </p:txBody>
      </p:sp>
    </p:spTree>
    <p:extLst>
      <p:ext uri="{BB962C8B-B14F-4D97-AF65-F5344CB8AC3E}">
        <p14:creationId xmlns:p14="http://schemas.microsoft.com/office/powerpoint/2010/main" val="37788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1215-68C7-4C18-AE9E-E90D98C22F7C}"/>
              </a:ext>
            </a:extLst>
          </p:cNvPr>
          <p:cNvSpPr>
            <a:spLocks noGrp="1"/>
          </p:cNvSpPr>
          <p:nvPr>
            <p:ph type="title"/>
          </p:nvPr>
        </p:nvSpPr>
        <p:spPr/>
        <p:txBody>
          <a:bodyPr/>
          <a:lstStyle/>
          <a:p>
            <a:pPr algn="ctr"/>
            <a:r>
              <a:rPr lang="en-US" dirty="0"/>
              <a:t>Information you will need to Submit an OOPS trip</a:t>
            </a:r>
          </a:p>
        </p:txBody>
      </p:sp>
      <p:sp>
        <p:nvSpPr>
          <p:cNvPr id="3" name="Content Placeholder 2">
            <a:extLst>
              <a:ext uri="{FF2B5EF4-FFF2-40B4-BE49-F238E27FC236}">
                <a16:creationId xmlns:a16="http://schemas.microsoft.com/office/drawing/2014/main" id="{724C4991-345E-4A97-82A2-47E376654022}"/>
              </a:ext>
            </a:extLst>
          </p:cNvPr>
          <p:cNvSpPr>
            <a:spLocks noGrp="1"/>
          </p:cNvSpPr>
          <p:nvPr>
            <p:ph idx="1"/>
          </p:nvPr>
        </p:nvSpPr>
        <p:spPr>
          <a:xfrm>
            <a:off x="618565" y="1825625"/>
            <a:ext cx="10735235" cy="4667250"/>
          </a:xfrm>
        </p:spPr>
        <p:txBody>
          <a:bodyPr>
            <a:normAutofit fontScale="92500" lnSpcReduction="20000"/>
          </a:bodyPr>
          <a:lstStyle/>
          <a:p>
            <a:r>
              <a:rPr lang="en-US" sz="2400" dirty="0"/>
              <a:t>Decide on a location, on-water time, total distance, put-ins and take-outs.  </a:t>
            </a:r>
          </a:p>
          <a:p>
            <a:pPr lvl="1"/>
            <a:r>
              <a:rPr lang="en-US" sz="1800" dirty="0"/>
              <a:t>Research parking spaces and fees</a:t>
            </a:r>
          </a:p>
          <a:p>
            <a:pPr lvl="1"/>
            <a:r>
              <a:rPr lang="en-US" sz="1800" dirty="0"/>
              <a:t>Find possible landings for emergencies, rest-room, and lunch breaks.   Research the type of landing at all locations</a:t>
            </a:r>
          </a:p>
          <a:p>
            <a:pPr lvl="1"/>
            <a:r>
              <a:rPr lang="en-US" sz="1800" dirty="0"/>
              <a:t>Measure any open crossings</a:t>
            </a:r>
          </a:p>
          <a:p>
            <a:r>
              <a:rPr lang="en-US" sz="2400" dirty="0"/>
              <a:t>Decide on a date, meeting time, launch time (taking weather, tide, currents into consideration)</a:t>
            </a:r>
          </a:p>
          <a:p>
            <a:r>
              <a:rPr lang="en-US" sz="2400" dirty="0"/>
              <a:t>Get co-organizers, first aid/CPU person</a:t>
            </a:r>
          </a:p>
          <a:p>
            <a:r>
              <a:rPr lang="en-US" sz="2400" dirty="0"/>
              <a:t>Research projected water and air temperatures, weather, sea state, swell, and wind speeds </a:t>
            </a:r>
          </a:p>
          <a:p>
            <a:pPr lvl="1"/>
            <a:r>
              <a:rPr lang="en-US" sz="1800" dirty="0"/>
              <a:t>Use these and venue/hazards to decide immersion protection, helmet, tow rope, etc. requirements</a:t>
            </a:r>
          </a:p>
          <a:p>
            <a:r>
              <a:rPr lang="en-US" sz="2400" dirty="0"/>
              <a:t>Research tides (Columbia west of Bonneville, Willamette north of Oregon City) and currents 12 hours on either side of trip</a:t>
            </a:r>
          </a:p>
          <a:p>
            <a:r>
              <a:rPr lang="en-US" sz="2400" dirty="0"/>
              <a:t>Use all of the above to figure out a rating for the trip</a:t>
            </a:r>
          </a:p>
          <a:p>
            <a:endParaRPr lang="en-US" sz="2400" dirty="0"/>
          </a:p>
          <a:p>
            <a:pPr marL="0" indent="0">
              <a:buNone/>
            </a:pPr>
            <a:r>
              <a:rPr lang="en-US" sz="2400" dirty="0"/>
              <a:t>See </a:t>
            </a:r>
            <a:r>
              <a:rPr lang="en-US" sz="2400" dirty="0">
                <a:hlinkClick r:id="rId2"/>
              </a:rPr>
              <a:t>https://oopskayak.org/Trip-Rating-System</a:t>
            </a:r>
            <a:r>
              <a:rPr lang="en-US" sz="2400" dirty="0"/>
              <a:t> for more details</a:t>
            </a:r>
          </a:p>
        </p:txBody>
      </p:sp>
    </p:spTree>
    <p:extLst>
      <p:ext uri="{BB962C8B-B14F-4D97-AF65-F5344CB8AC3E}">
        <p14:creationId xmlns:p14="http://schemas.microsoft.com/office/powerpoint/2010/main" val="335857430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leader always has</a:t>
            </a:r>
          </a:p>
        </p:txBody>
      </p:sp>
      <p:sp>
        <p:nvSpPr>
          <p:cNvPr id="3" name="Content Placeholder 2"/>
          <p:cNvSpPr>
            <a:spLocks noGrp="1"/>
          </p:cNvSpPr>
          <p:nvPr>
            <p:ph idx="1"/>
          </p:nvPr>
        </p:nvSpPr>
        <p:spPr>
          <a:xfrm>
            <a:off x="838200" y="1825624"/>
            <a:ext cx="10515600" cy="4624161"/>
          </a:xfrm>
        </p:spPr>
        <p:txBody>
          <a:bodyPr>
            <a:normAutofit fontScale="92500" lnSpcReduction="20000"/>
          </a:bodyPr>
          <a:lstStyle/>
          <a:p>
            <a:r>
              <a:rPr lang="en-US" dirty="0"/>
              <a:t>A plan, a chart, and a bail out option</a:t>
            </a:r>
          </a:p>
          <a:p>
            <a:r>
              <a:rPr lang="en-US" dirty="0"/>
              <a:t>A ‘plan B’</a:t>
            </a:r>
          </a:p>
          <a:p>
            <a:r>
              <a:rPr lang="en-US" dirty="0"/>
              <a:t>A tow belt, spare paddle</a:t>
            </a:r>
          </a:p>
          <a:p>
            <a:r>
              <a:rPr lang="en-US" dirty="0"/>
              <a:t>A watch</a:t>
            </a:r>
          </a:p>
          <a:p>
            <a:r>
              <a:rPr lang="en-US" dirty="0"/>
              <a:t>Snacks, extra warm clothes</a:t>
            </a:r>
          </a:p>
          <a:p>
            <a:r>
              <a:rPr lang="en-US" dirty="0"/>
              <a:t>Weather/tide/current forecasts</a:t>
            </a:r>
          </a:p>
          <a:p>
            <a:r>
              <a:rPr lang="en-US" dirty="0"/>
              <a:t>A way to call for help-- cell phone, VHF radio</a:t>
            </a:r>
          </a:p>
          <a:p>
            <a:r>
              <a:rPr lang="en-US" dirty="0"/>
              <a:t>First aid and repair kits</a:t>
            </a:r>
          </a:p>
          <a:p>
            <a:r>
              <a:rPr lang="en-US" dirty="0"/>
              <a:t>Good judgment – pay attention to your gut – it’s OK to say “</a:t>
            </a:r>
            <a:r>
              <a:rPr lang="en-US"/>
              <a:t>no”s</a:t>
            </a:r>
            <a:endParaRPr lang="en-US" dirty="0"/>
          </a:p>
          <a:p>
            <a:r>
              <a:rPr lang="en-US" dirty="0"/>
              <a:t>An inquiring mind – always looking for more to learn</a:t>
            </a:r>
          </a:p>
          <a:p>
            <a:r>
              <a:rPr lang="en-US" sz="3200" b="1" dirty="0"/>
              <a:t>A big smile and positive attitude</a:t>
            </a:r>
            <a:r>
              <a:rPr lang="en-US" dirty="0"/>
              <a:t>. </a:t>
            </a:r>
          </a:p>
        </p:txBody>
      </p:sp>
    </p:spTree>
    <p:extLst>
      <p:ext uri="{BB962C8B-B14F-4D97-AF65-F5344CB8AC3E}">
        <p14:creationId xmlns:p14="http://schemas.microsoft.com/office/powerpoint/2010/main" val="193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Basic Toolset</a:t>
            </a:r>
          </a:p>
        </p:txBody>
      </p:sp>
      <p:sp>
        <p:nvSpPr>
          <p:cNvPr id="3" name="Content Placeholder 2"/>
          <p:cNvSpPr>
            <a:spLocks noGrp="1"/>
          </p:cNvSpPr>
          <p:nvPr>
            <p:ph idx="1"/>
          </p:nvPr>
        </p:nvSpPr>
        <p:spPr/>
        <p:txBody>
          <a:bodyPr/>
          <a:lstStyle/>
          <a:p>
            <a:r>
              <a:rPr lang="en-US" dirty="0"/>
              <a:t>Brain</a:t>
            </a:r>
          </a:p>
          <a:p>
            <a:r>
              <a:rPr lang="en-US" dirty="0"/>
              <a:t>Chart</a:t>
            </a:r>
          </a:p>
          <a:p>
            <a:r>
              <a:rPr lang="en-US" dirty="0"/>
              <a:t>Tide, current, weather information</a:t>
            </a:r>
          </a:p>
          <a:p>
            <a:r>
              <a:rPr lang="en-US" dirty="0"/>
              <a:t>VHF Radio</a:t>
            </a:r>
          </a:p>
          <a:p>
            <a:r>
              <a:rPr lang="en-US" dirty="0"/>
              <a:t>Grease pencil</a:t>
            </a:r>
          </a:p>
          <a:p>
            <a:r>
              <a:rPr lang="en-US" dirty="0"/>
              <a:t>Tow belt</a:t>
            </a:r>
          </a:p>
          <a:p>
            <a:r>
              <a:rPr lang="en-US" dirty="0"/>
              <a:t>Barometer (especially on multi-day travels)</a:t>
            </a:r>
          </a:p>
        </p:txBody>
      </p:sp>
    </p:spTree>
    <p:extLst>
      <p:ext uri="{BB962C8B-B14F-4D97-AF65-F5344CB8AC3E}">
        <p14:creationId xmlns:p14="http://schemas.microsoft.com/office/powerpoint/2010/main" val="279020308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Backup</a:t>
            </a:r>
          </a:p>
        </p:txBody>
      </p:sp>
      <p:sp>
        <p:nvSpPr>
          <p:cNvPr id="4" name="Text Placeholder 3">
            <a:extLst>
              <a:ext uri="{FF2B5EF4-FFF2-40B4-BE49-F238E27FC236}">
                <a16:creationId xmlns:a16="http://schemas.microsoft.com/office/drawing/2014/main" id="{4875AA49-FDA4-46A0-B34D-16A21E76E7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349806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Cuts, bruises, strains, breaks</a:t>
            </a:r>
          </a:p>
        </p:txBody>
      </p:sp>
      <p:sp>
        <p:nvSpPr>
          <p:cNvPr id="112643" name="Content Placeholder 2"/>
          <p:cNvSpPr>
            <a:spLocks noGrp="1"/>
          </p:cNvSpPr>
          <p:nvPr>
            <p:ph idx="1"/>
          </p:nvPr>
        </p:nvSpPr>
        <p:spPr>
          <a:xfrm>
            <a:off x="0" y="1540042"/>
            <a:ext cx="12320337" cy="5317958"/>
          </a:xfrm>
        </p:spPr>
        <p:txBody>
          <a:bodyPr>
            <a:noAutofit/>
          </a:bodyPr>
          <a:lstStyle/>
          <a:p>
            <a:pPr marL="0" indent="0">
              <a:buNone/>
            </a:pPr>
            <a:r>
              <a:rPr lang="en-US" altLang="en-US" sz="3200" dirty="0"/>
              <a:t>Issues</a:t>
            </a:r>
          </a:p>
          <a:p>
            <a:pPr lvl="1"/>
            <a:r>
              <a:rPr lang="en-US" altLang="en-US" sz="2800" dirty="0"/>
              <a:t>The longer you wait to treat, the greater the complications</a:t>
            </a:r>
          </a:p>
          <a:p>
            <a:pPr marL="0" indent="0">
              <a:buNone/>
            </a:pPr>
            <a:r>
              <a:rPr lang="en-US" altLang="en-US" sz="3200" dirty="0"/>
              <a:t>Symptoms</a:t>
            </a:r>
          </a:p>
          <a:p>
            <a:pPr lvl="1"/>
            <a:r>
              <a:rPr lang="en-US" altLang="en-US" sz="2800" dirty="0"/>
              <a:t>Usually pretty obvious</a:t>
            </a:r>
          </a:p>
          <a:p>
            <a:pPr marL="0" indent="0">
              <a:buNone/>
            </a:pPr>
            <a:r>
              <a:rPr lang="en-US" altLang="en-US" sz="3200" dirty="0"/>
              <a:t>Treatment</a:t>
            </a:r>
          </a:p>
          <a:p>
            <a:pPr lvl="1"/>
            <a:r>
              <a:rPr lang="en-US" altLang="en-US" sz="2800" dirty="0"/>
              <a:t>Expose the wound so you can accurately assess</a:t>
            </a:r>
          </a:p>
          <a:p>
            <a:pPr lvl="2"/>
            <a:r>
              <a:rPr lang="en-US" altLang="en-US" sz="2400" dirty="0"/>
              <a:t>Look for other injuries beyond the source of complaint – consider mechanism of injury</a:t>
            </a:r>
          </a:p>
          <a:p>
            <a:pPr lvl="1"/>
            <a:r>
              <a:rPr lang="en-US" altLang="en-US" sz="2800" dirty="0"/>
              <a:t>Treat appropriately for wilderness conditions</a:t>
            </a:r>
          </a:p>
          <a:p>
            <a:pPr lvl="2"/>
            <a:r>
              <a:rPr lang="en-US" altLang="en-US" sz="2400" dirty="0"/>
              <a:t>Keep dressing dry/on if possible</a:t>
            </a:r>
          </a:p>
          <a:p>
            <a:pPr lvl="2"/>
            <a:r>
              <a:rPr lang="en-US" altLang="en-US" sz="2400" dirty="0"/>
              <a:t>Don’t allow patient to use treated part if possible</a:t>
            </a:r>
          </a:p>
          <a:p>
            <a:pPr lvl="2"/>
            <a:r>
              <a:rPr lang="en-US" altLang="en-US" sz="2400" dirty="0"/>
              <a:t>Seriously consider safest appropriate bailout option to get patient to definitive treatment</a:t>
            </a:r>
          </a:p>
        </p:txBody>
      </p:sp>
    </p:spTree>
    <p:extLst>
      <p:ext uri="{BB962C8B-B14F-4D97-AF65-F5344CB8AC3E}">
        <p14:creationId xmlns:p14="http://schemas.microsoft.com/office/powerpoint/2010/main" val="31532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Cold Water Safety</a:t>
            </a:r>
          </a:p>
        </p:txBody>
      </p:sp>
      <p:sp>
        <p:nvSpPr>
          <p:cNvPr id="6" name="Content Placeholder 5"/>
          <p:cNvSpPr>
            <a:spLocks noGrp="1"/>
          </p:cNvSpPr>
          <p:nvPr>
            <p:ph idx="1"/>
          </p:nvPr>
        </p:nvSpPr>
        <p:spPr>
          <a:xfrm>
            <a:off x="838199" y="1651818"/>
            <a:ext cx="11179629" cy="5091881"/>
          </a:xfrm>
        </p:spPr>
        <p:txBody>
          <a:bodyPr>
            <a:noAutofit/>
          </a:bodyPr>
          <a:lstStyle/>
          <a:p>
            <a:r>
              <a:rPr lang="en-US" sz="3200" dirty="0"/>
              <a:t>Wrong excuses for not wearing a properly secured life jacket:</a:t>
            </a:r>
          </a:p>
          <a:p>
            <a:pPr lvl="1"/>
            <a:r>
              <a:rPr lang="en-US" sz="2800" dirty="0"/>
              <a:t>I can swim well, I am a skilled boater, I am close to shore, it’s only necessary if boat moving</a:t>
            </a:r>
          </a:p>
          <a:p>
            <a:r>
              <a:rPr lang="en-US" sz="3200" dirty="0"/>
              <a:t>Facts about drownings</a:t>
            </a:r>
          </a:p>
          <a:p>
            <a:pPr lvl="1"/>
            <a:r>
              <a:rPr lang="en-US" sz="2800" b="1" dirty="0">
                <a:solidFill>
                  <a:srgbClr val="FF0000"/>
                </a:solidFill>
              </a:rPr>
              <a:t>88+% were not </a:t>
            </a:r>
            <a:r>
              <a:rPr lang="en-US" sz="2800" b="1" u="sng" dirty="0">
                <a:solidFill>
                  <a:srgbClr val="FF0000"/>
                </a:solidFill>
              </a:rPr>
              <a:t>properly</a:t>
            </a:r>
            <a:r>
              <a:rPr lang="en-US" sz="2800" b="1" dirty="0">
                <a:solidFill>
                  <a:srgbClr val="FF0000"/>
                </a:solidFill>
              </a:rPr>
              <a:t> wearing a life jacket</a:t>
            </a:r>
          </a:p>
          <a:p>
            <a:pPr lvl="1"/>
            <a:r>
              <a:rPr lang="en-US" sz="2800" dirty="0"/>
              <a:t>34% (1 in 3) die in water between 50 and 68 degrees</a:t>
            </a:r>
          </a:p>
          <a:p>
            <a:pPr lvl="1"/>
            <a:r>
              <a:rPr lang="en-US" sz="2800" dirty="0"/>
              <a:t>60% drown in water under 50 degrees</a:t>
            </a:r>
          </a:p>
          <a:p>
            <a:pPr lvl="1"/>
            <a:r>
              <a:rPr lang="en-US" sz="2800" b="1" dirty="0">
                <a:solidFill>
                  <a:srgbClr val="FF0000"/>
                </a:solidFill>
              </a:rPr>
              <a:t>43% were less than 7 feet from shore/safety (shore, boat, dock, etc.)</a:t>
            </a:r>
          </a:p>
          <a:p>
            <a:pPr lvl="1"/>
            <a:r>
              <a:rPr lang="en-US" sz="2800" dirty="0"/>
              <a:t>66% were less than 50 feet from shore/safety</a:t>
            </a:r>
          </a:p>
          <a:p>
            <a:pPr lvl="1"/>
            <a:r>
              <a:rPr lang="en-US" sz="2800" dirty="0"/>
              <a:t>Only 30% of those people could not swim</a:t>
            </a:r>
          </a:p>
          <a:p>
            <a:pPr lvl="1"/>
            <a:r>
              <a:rPr lang="en-US" sz="2800" dirty="0"/>
              <a:t>Source:  http://www.coldwaterbootcamp.com/pages/cfv2.html</a:t>
            </a:r>
          </a:p>
        </p:txBody>
      </p:sp>
    </p:spTree>
    <p:extLst>
      <p:ext uri="{BB962C8B-B14F-4D97-AF65-F5344CB8AC3E}">
        <p14:creationId xmlns:p14="http://schemas.microsoft.com/office/powerpoint/2010/main" val="30704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properly Fastened Life Jacket</a:t>
            </a:r>
          </a:p>
        </p:txBody>
      </p:sp>
      <p:sp>
        <p:nvSpPr>
          <p:cNvPr id="7" name="Content Placeholder 6"/>
          <p:cNvSpPr>
            <a:spLocks noGrp="1"/>
          </p:cNvSpPr>
          <p:nvPr>
            <p:ph idx="1"/>
          </p:nvPr>
        </p:nvSpPr>
        <p:spPr>
          <a:xfrm>
            <a:off x="838199" y="1825624"/>
            <a:ext cx="10952747" cy="4831849"/>
          </a:xfrm>
        </p:spPr>
        <p:txBody>
          <a:bodyPr>
            <a:normAutofit/>
          </a:bodyPr>
          <a:lstStyle/>
          <a:p>
            <a:r>
              <a:rPr lang="en-US" sz="3200" dirty="0"/>
              <a:t>All buckles buckled and zippers zipped</a:t>
            </a:r>
          </a:p>
          <a:p>
            <a:r>
              <a:rPr lang="en-US" sz="3200" dirty="0"/>
              <a:t>Bottom strap tightened securely under rib cage</a:t>
            </a:r>
          </a:p>
          <a:p>
            <a:r>
              <a:rPr lang="en-US" sz="3200" dirty="0"/>
              <a:t>Shoulder straps:  room for some fingers under them, but no more</a:t>
            </a:r>
          </a:p>
          <a:p>
            <a:endParaRPr lang="en-US" sz="3200" dirty="0"/>
          </a:p>
          <a:p>
            <a:pPr marL="0" indent="0">
              <a:buNone/>
            </a:pPr>
            <a:r>
              <a:rPr lang="en-US" sz="3200" dirty="0"/>
              <a:t>Properly fastened:</a:t>
            </a:r>
          </a:p>
          <a:p>
            <a:r>
              <a:rPr lang="en-US" sz="3200" dirty="0"/>
              <a:t>A person can be lifted from the water by their shoulder straps.</a:t>
            </a:r>
          </a:p>
          <a:p>
            <a:r>
              <a:rPr lang="en-US" sz="3200" dirty="0"/>
              <a:t>When they are in the water the PFD does not ride up around their head.</a:t>
            </a:r>
          </a:p>
        </p:txBody>
      </p:sp>
    </p:spTree>
    <p:extLst>
      <p:ext uri="{BB962C8B-B14F-4D97-AF65-F5344CB8AC3E}">
        <p14:creationId xmlns:p14="http://schemas.microsoft.com/office/powerpoint/2010/main" val="16352684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79715" y="152400"/>
            <a:ext cx="10531928" cy="609600"/>
          </a:xfrm>
        </p:spPr>
        <p:txBody>
          <a:bodyPr>
            <a:normAutofit fontScale="90000"/>
          </a:bodyPr>
          <a:lstStyle/>
          <a:p>
            <a:pPr eaLnBrk="1" hangingPunct="1"/>
            <a:r>
              <a:rPr lang="en-US" altLang="en-US" dirty="0"/>
              <a:t>Surviving Cold Water (water under </a:t>
            </a:r>
            <a:r>
              <a:rPr lang="en-US" altLang="en-US" b="1" dirty="0"/>
              <a:t>77 </a:t>
            </a:r>
            <a:r>
              <a:rPr lang="en-US" altLang="en-US" dirty="0"/>
              <a:t>degrees)</a:t>
            </a:r>
          </a:p>
        </p:txBody>
      </p:sp>
      <p:sp>
        <p:nvSpPr>
          <p:cNvPr id="125955" name="Rectangle 38"/>
          <p:cNvSpPr>
            <a:spLocks noChangeArrowheads="1"/>
          </p:cNvSpPr>
          <p:nvPr/>
        </p:nvSpPr>
        <p:spPr bwMode="auto">
          <a:xfrm>
            <a:off x="89149" y="1064517"/>
            <a:ext cx="11834790" cy="164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pPr>
            <a:r>
              <a:rPr lang="en-US" altLang="en-US" dirty="0"/>
              <a:t>Hypothermia takes time … but you also have to worry about the body’s initial response to immersion in cold water… cold shock:</a:t>
            </a:r>
          </a:p>
          <a:p>
            <a:pPr lvl="1" eaLnBrk="1" hangingPunct="1">
              <a:lnSpc>
                <a:spcPct val="73000"/>
              </a:lnSpc>
            </a:pPr>
            <a:r>
              <a:rPr lang="en-US" altLang="en-US" sz="2000" dirty="0"/>
              <a:t>Rapid, uncontrollable breathing (Hyperventilation, Gasping Reflex)</a:t>
            </a:r>
          </a:p>
          <a:p>
            <a:pPr lvl="1" eaLnBrk="1" hangingPunct="1">
              <a:lnSpc>
                <a:spcPct val="73000"/>
              </a:lnSpc>
            </a:pPr>
            <a:r>
              <a:rPr lang="en-US" altLang="en-US" sz="2000" dirty="0"/>
              <a:t>Constriction of the capillaries under the skin causing an immediate increase in blood pressure and heart rate</a:t>
            </a:r>
          </a:p>
        </p:txBody>
      </p:sp>
      <p:pic>
        <p:nvPicPr>
          <p:cNvPr id="125956" name="Picture 39" descr="color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777" y="2864980"/>
            <a:ext cx="4475162"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40"/>
          <p:cNvSpPr>
            <a:spLocks noChangeArrowheads="1"/>
          </p:cNvSpPr>
          <p:nvPr/>
        </p:nvSpPr>
        <p:spPr bwMode="auto">
          <a:xfrm>
            <a:off x="89148" y="2864980"/>
            <a:ext cx="7359629" cy="399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pPr>
            <a:r>
              <a:rPr lang="en-US" altLang="en-US" dirty="0"/>
              <a:t>When you fall into cold water … remember the 1-10-1 rule:</a:t>
            </a:r>
          </a:p>
          <a:p>
            <a:pPr lvl="1" eaLnBrk="1" hangingPunct="1">
              <a:lnSpc>
                <a:spcPct val="73000"/>
              </a:lnSpc>
            </a:pPr>
            <a:r>
              <a:rPr lang="en-US" altLang="en-US" dirty="0"/>
              <a:t>1 minute to control breathing – most don’t survive this without a life jacket – nearly impossible to swim</a:t>
            </a:r>
          </a:p>
          <a:p>
            <a:pPr lvl="1" eaLnBrk="1" hangingPunct="1">
              <a:lnSpc>
                <a:spcPct val="73000"/>
              </a:lnSpc>
            </a:pPr>
            <a:r>
              <a:rPr lang="en-US" altLang="en-US" dirty="0"/>
              <a:t>10 minutes to get out of 50-degree water</a:t>
            </a:r>
          </a:p>
          <a:p>
            <a:pPr lvl="1" eaLnBrk="1" hangingPunct="1">
              <a:lnSpc>
                <a:spcPct val="73000"/>
              </a:lnSpc>
            </a:pPr>
            <a:r>
              <a:rPr lang="en-US" altLang="en-US" dirty="0"/>
              <a:t>1 hour to lose consciousness due to hypothermia in 50-degree water</a:t>
            </a:r>
          </a:p>
          <a:p>
            <a:pPr lvl="1" eaLnBrk="1" hangingPunct="1">
              <a:lnSpc>
                <a:spcPct val="73000"/>
              </a:lnSpc>
            </a:pPr>
            <a:endParaRPr lang="en-US" altLang="en-US" sz="2000" dirty="0"/>
          </a:p>
          <a:p>
            <a:pPr>
              <a:lnSpc>
                <a:spcPct val="73000"/>
              </a:lnSpc>
            </a:pPr>
            <a:r>
              <a:rPr lang="en-US" altLang="en-US" dirty="0"/>
              <a:t>Falling into *ice water* you only become severely hypothermic after 30 minutes…if you have life jacket on</a:t>
            </a:r>
          </a:p>
        </p:txBody>
      </p:sp>
      <p:sp>
        <p:nvSpPr>
          <p:cNvPr id="125958" name="Text Box 41"/>
          <p:cNvSpPr txBox="1">
            <a:spLocks noChangeArrowheads="1"/>
          </p:cNvSpPr>
          <p:nvPr/>
        </p:nvSpPr>
        <p:spPr bwMode="auto">
          <a:xfrm>
            <a:off x="7597208" y="6373584"/>
            <a:ext cx="4178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200" dirty="0">
                <a:solidFill>
                  <a:schemeClr val="tx1"/>
                </a:solidFill>
              </a:rPr>
              <a:t>Photo credit http://www.enter.net/~skimmer/coldwater.html</a:t>
            </a:r>
          </a:p>
        </p:txBody>
      </p:sp>
      <p:sp>
        <p:nvSpPr>
          <p:cNvPr id="2" name="TextBox 1"/>
          <p:cNvSpPr txBox="1"/>
          <p:nvPr/>
        </p:nvSpPr>
        <p:spPr>
          <a:xfrm>
            <a:off x="89148" y="5382987"/>
            <a:ext cx="4851008" cy="369332"/>
          </a:xfrm>
          <a:prstGeom prst="rect">
            <a:avLst/>
          </a:prstGeom>
          <a:solidFill>
            <a:schemeClr val="accent1">
              <a:lumMod val="20000"/>
              <a:lumOff val="80000"/>
            </a:schemeClr>
          </a:solidFill>
        </p:spPr>
        <p:txBody>
          <a:bodyPr wrap="none" rtlCol="0">
            <a:spAutoFit/>
          </a:bodyPr>
          <a:lstStyle/>
          <a:p>
            <a:r>
              <a:rPr lang="en-US" dirty="0"/>
              <a:t>https://www.youtube.com/watch?v=J1xohI3B4Uc</a:t>
            </a:r>
          </a:p>
        </p:txBody>
      </p:sp>
    </p:spTree>
    <p:extLst>
      <p:ext uri="{BB962C8B-B14F-4D97-AF65-F5344CB8AC3E}">
        <p14:creationId xmlns:p14="http://schemas.microsoft.com/office/powerpoint/2010/main" val="120348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FBC38-6FF7-4640-8B29-2A89912550F0}"/>
              </a:ext>
            </a:extLst>
          </p:cNvPr>
          <p:cNvSpPr>
            <a:spLocks noGrp="1"/>
          </p:cNvSpPr>
          <p:nvPr>
            <p:ph type="title"/>
          </p:nvPr>
        </p:nvSpPr>
        <p:spPr>
          <a:xfrm>
            <a:off x="838200" y="170137"/>
            <a:ext cx="10515600" cy="1325563"/>
          </a:xfrm>
        </p:spPr>
        <p:txBody>
          <a:bodyPr/>
          <a:lstStyle/>
          <a:p>
            <a:pPr algn="ctr"/>
            <a:r>
              <a:rPr lang="en-US" b="1" dirty="0"/>
              <a:t>Why Cold Water is Dangerous</a:t>
            </a:r>
            <a:br>
              <a:rPr lang="en-US" b="1" dirty="0"/>
            </a:br>
            <a:endParaRPr lang="en-US" dirty="0"/>
          </a:p>
        </p:txBody>
      </p:sp>
      <p:pic>
        <p:nvPicPr>
          <p:cNvPr id="5" name="Content Placeholder 4">
            <a:extLst>
              <a:ext uri="{FF2B5EF4-FFF2-40B4-BE49-F238E27FC236}">
                <a16:creationId xmlns:a16="http://schemas.microsoft.com/office/drawing/2014/main" id="{2E1B0031-EA10-42CB-9CF4-5E880EF6D5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4474" y="832919"/>
            <a:ext cx="4518810" cy="6025081"/>
          </a:xfrm>
        </p:spPr>
      </p:pic>
    </p:spTree>
    <p:extLst>
      <p:ext uri="{BB962C8B-B14F-4D97-AF65-F5344CB8AC3E}">
        <p14:creationId xmlns:p14="http://schemas.microsoft.com/office/powerpoint/2010/main" val="254846047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a:xfrm>
            <a:off x="838200" y="1825624"/>
            <a:ext cx="10763250" cy="4956175"/>
          </a:xfrm>
        </p:spPr>
        <p:txBody>
          <a:bodyPr>
            <a:normAutofit lnSpcReduction="10000"/>
          </a:bodyPr>
          <a:lstStyle/>
          <a:p>
            <a:r>
              <a:rPr lang="en-US" b="1" dirty="0"/>
              <a:t>Sudden Drowning</a:t>
            </a:r>
            <a:r>
              <a:rPr lang="en-US" dirty="0"/>
              <a:t> </a:t>
            </a:r>
            <a:br>
              <a:rPr lang="en-US" dirty="0"/>
            </a:br>
            <a:r>
              <a:rPr lang="en-US" dirty="0"/>
              <a:t>With very few exceptions, immersion in cold water is </a:t>
            </a:r>
            <a:r>
              <a:rPr lang="en-US" i="1" dirty="0"/>
              <a:t>immediately life-threatening</a:t>
            </a:r>
            <a:r>
              <a:rPr lang="en-US" dirty="0"/>
              <a:t> for anyone not wearing thermal protection like a wetsuit or </a:t>
            </a:r>
            <a:r>
              <a:rPr lang="en-US" dirty="0" err="1"/>
              <a:t>drysuit</a:t>
            </a:r>
            <a:r>
              <a:rPr lang="en-US" dirty="0"/>
              <a:t>.</a:t>
            </a:r>
          </a:p>
          <a:p>
            <a:r>
              <a:rPr lang="en-US" dirty="0"/>
              <a:t>When </a:t>
            </a:r>
            <a:r>
              <a:rPr lang="en-US" dirty="0">
                <a:hlinkClick r:id="rId2"/>
              </a:rPr>
              <a:t>cold water</a:t>
            </a:r>
            <a:r>
              <a:rPr lang="en-US" dirty="0"/>
              <a:t> (below 77F) makes contact with your skin, </a:t>
            </a:r>
            <a:r>
              <a:rPr lang="en-US" dirty="0">
                <a:hlinkClick r:id="rId3"/>
              </a:rPr>
              <a:t>cold shock</a:t>
            </a:r>
            <a:r>
              <a:rPr lang="en-US" dirty="0"/>
              <a:t> causes an </a:t>
            </a:r>
            <a:r>
              <a:rPr lang="en-US" dirty="0">
                <a:solidFill>
                  <a:srgbClr val="FF0000"/>
                </a:solidFill>
              </a:rPr>
              <a:t>immediate loss of breathing control</a:t>
            </a:r>
            <a:r>
              <a:rPr lang="en-US" dirty="0"/>
              <a:t>. The result is a </a:t>
            </a:r>
            <a:r>
              <a:rPr lang="en-US" i="1" dirty="0"/>
              <a:t>very high risk of suddenly drowning</a:t>
            </a:r>
            <a:r>
              <a:rPr lang="en-US" dirty="0"/>
              <a:t> - even if the water is calm and you know how to swim. The danger is even greater if the water is rough. Inability to coordinate your breathing with wave splash greatly increases the danger of inhaling water.</a:t>
            </a:r>
          </a:p>
          <a:p>
            <a:pPr lvl="1"/>
            <a:r>
              <a:rPr lang="en-US" dirty="0"/>
              <a:t>Maximum uncontrolled breathing response from water 50-66F</a:t>
            </a:r>
          </a:p>
          <a:p>
            <a:r>
              <a:rPr lang="en-US" dirty="0"/>
              <a:t>The more skin protected from the cold, the less risk of uncontrolled breathing</a:t>
            </a:r>
          </a:p>
          <a:p>
            <a:endParaRPr lang="en-US" dirty="0"/>
          </a:p>
        </p:txBody>
      </p:sp>
    </p:spTree>
    <p:extLst>
      <p:ext uri="{BB962C8B-B14F-4D97-AF65-F5344CB8AC3E}">
        <p14:creationId xmlns:p14="http://schemas.microsoft.com/office/powerpoint/2010/main" val="69982006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lstStyle/>
          <a:p>
            <a:r>
              <a:rPr lang="en-US" b="1" dirty="0"/>
              <a:t>Gradual Drowning</a:t>
            </a:r>
            <a:r>
              <a:rPr lang="en-US" dirty="0"/>
              <a:t> </a:t>
            </a:r>
            <a:br>
              <a:rPr lang="en-US" dirty="0"/>
            </a:br>
            <a:r>
              <a:rPr lang="en-US" dirty="0"/>
              <a:t>Cold water drowning can happen immediately, but it can also take a fairly long time – a gruesome, drawn-out process in which small amounts of water are inhaled, over and over again, until your lungs become so waterlogged that you suffocate. Inhaling about five ounces (150 ml) of water is enough to cause drowning.</a:t>
            </a:r>
          </a:p>
        </p:txBody>
      </p:sp>
    </p:spTree>
    <p:extLst>
      <p:ext uri="{BB962C8B-B14F-4D97-AF65-F5344CB8AC3E}">
        <p14:creationId xmlns:p14="http://schemas.microsoft.com/office/powerpoint/2010/main" val="48267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326E-BA6F-4CDC-924D-18D7394D2689}"/>
              </a:ext>
            </a:extLst>
          </p:cNvPr>
          <p:cNvSpPr>
            <a:spLocks noGrp="1"/>
          </p:cNvSpPr>
          <p:nvPr>
            <p:ph type="title"/>
          </p:nvPr>
        </p:nvSpPr>
        <p:spPr/>
        <p:txBody>
          <a:bodyPr/>
          <a:lstStyle/>
          <a:p>
            <a:r>
              <a:rPr lang="en-US" dirty="0"/>
              <a:t>Submitting your Trip</a:t>
            </a:r>
          </a:p>
        </p:txBody>
      </p:sp>
      <p:sp>
        <p:nvSpPr>
          <p:cNvPr id="3" name="Content Placeholder 2">
            <a:extLst>
              <a:ext uri="{FF2B5EF4-FFF2-40B4-BE49-F238E27FC236}">
                <a16:creationId xmlns:a16="http://schemas.microsoft.com/office/drawing/2014/main" id="{B6D08CE8-354C-440E-962D-06E81B539AF3}"/>
              </a:ext>
            </a:extLst>
          </p:cNvPr>
          <p:cNvSpPr>
            <a:spLocks noGrp="1"/>
          </p:cNvSpPr>
          <p:nvPr>
            <p:ph idx="1"/>
          </p:nvPr>
        </p:nvSpPr>
        <p:spPr>
          <a:xfrm>
            <a:off x="515471" y="1390089"/>
            <a:ext cx="4173070" cy="5297581"/>
          </a:xfrm>
        </p:spPr>
        <p:txBody>
          <a:bodyPr>
            <a:normAutofit/>
          </a:bodyPr>
          <a:lstStyle/>
          <a:p>
            <a:r>
              <a:rPr lang="en-US" sz="2400" dirty="0"/>
              <a:t>Make sure your personal OOPS account is tagged as “Trip Organizers” or “Provisional Trip Organizers” (needed to access trip submission form)</a:t>
            </a:r>
          </a:p>
          <a:p>
            <a:r>
              <a:rPr lang="en-US" sz="2400" dirty="0"/>
              <a:t>Fill out the trip submission form at </a:t>
            </a:r>
            <a:r>
              <a:rPr lang="en-US" sz="2400" dirty="0">
                <a:hlinkClick r:id="rId2"/>
              </a:rPr>
              <a:t>https://oopskayak.org/Trips</a:t>
            </a:r>
            <a:r>
              <a:rPr lang="en-US" sz="2400" dirty="0"/>
              <a:t> </a:t>
            </a:r>
          </a:p>
          <a:p>
            <a:endParaRPr lang="en-US" sz="2400" dirty="0"/>
          </a:p>
          <a:p>
            <a:endParaRPr lang="en-US" sz="2400" dirty="0"/>
          </a:p>
        </p:txBody>
      </p:sp>
      <p:pic>
        <p:nvPicPr>
          <p:cNvPr id="7" name="Picture 6">
            <a:extLst>
              <a:ext uri="{FF2B5EF4-FFF2-40B4-BE49-F238E27FC236}">
                <a16:creationId xmlns:a16="http://schemas.microsoft.com/office/drawing/2014/main" id="{9E2043DC-7B95-46D0-B59A-5369433516E0}"/>
              </a:ext>
            </a:extLst>
          </p:cNvPr>
          <p:cNvPicPr>
            <a:picLocks noChangeAspect="1"/>
          </p:cNvPicPr>
          <p:nvPr/>
        </p:nvPicPr>
        <p:blipFill>
          <a:blip r:embed="rId3"/>
          <a:stretch>
            <a:fillRect/>
          </a:stretch>
        </p:blipFill>
        <p:spPr>
          <a:xfrm>
            <a:off x="4925545" y="1412501"/>
            <a:ext cx="7181850" cy="4552950"/>
          </a:xfrm>
          <a:prstGeom prst="rect">
            <a:avLst/>
          </a:prstGeom>
        </p:spPr>
      </p:pic>
    </p:spTree>
    <p:extLst>
      <p:ext uri="{BB962C8B-B14F-4D97-AF65-F5344CB8AC3E}">
        <p14:creationId xmlns:p14="http://schemas.microsoft.com/office/powerpoint/2010/main" val="369423480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lstStyle/>
          <a:p>
            <a:r>
              <a:rPr lang="en-US" b="1" dirty="0"/>
              <a:t>Heart Failure and Stroke</a:t>
            </a:r>
            <a:r>
              <a:rPr lang="en-US" dirty="0"/>
              <a:t> </a:t>
            </a:r>
            <a:br>
              <a:rPr lang="en-US" dirty="0"/>
            </a:br>
            <a:r>
              <a:rPr lang="en-US" dirty="0"/>
              <a:t>Because skin blood vessels constrict in response to sudden cooling, cold water immersion also causes an instantaneous and massive increase in heart rate and blood pressure.  In vulnerable individuals, this greatly increases the danger of heart failure and stroke.</a:t>
            </a:r>
          </a:p>
          <a:p>
            <a:r>
              <a:rPr lang="en-US" dirty="0"/>
              <a:t>All of these things happen long before hypothermia becomes an issue.</a:t>
            </a:r>
          </a:p>
          <a:p>
            <a:endParaRPr lang="en-US" dirty="0"/>
          </a:p>
        </p:txBody>
      </p:sp>
    </p:spTree>
    <p:extLst>
      <p:ext uri="{BB962C8B-B14F-4D97-AF65-F5344CB8AC3E}">
        <p14:creationId xmlns:p14="http://schemas.microsoft.com/office/powerpoint/2010/main" val="37161252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lstStyle/>
          <a:p>
            <a:r>
              <a:rPr lang="en-US" b="1" dirty="0"/>
              <a:t>Stages of Immersion</a:t>
            </a:r>
            <a:r>
              <a:rPr lang="en-US" dirty="0"/>
              <a:t> </a:t>
            </a:r>
            <a:br>
              <a:rPr lang="en-US" dirty="0"/>
            </a:br>
            <a:r>
              <a:rPr lang="en-US" dirty="0"/>
              <a:t>To understand why some cold water deaths happen instantly, while others take hours, you need to be familiar with the four stages of cold water immersion, what happens during each of them, and why it happens.</a:t>
            </a:r>
          </a:p>
          <a:p>
            <a:r>
              <a:rPr lang="en-US" dirty="0"/>
              <a:t>Stage 1:</a:t>
            </a:r>
            <a:r>
              <a:rPr lang="en-US" dirty="0">
                <a:hlinkClick r:id="rId2"/>
              </a:rPr>
              <a:t>Cold Shock</a:t>
            </a:r>
            <a:endParaRPr lang="en-US" dirty="0"/>
          </a:p>
          <a:p>
            <a:r>
              <a:rPr lang="en-US" dirty="0"/>
              <a:t>Stage 2:</a:t>
            </a:r>
            <a:r>
              <a:rPr lang="en-US" dirty="0">
                <a:hlinkClick r:id="rId3"/>
              </a:rPr>
              <a:t>Physical Incapacitation</a:t>
            </a:r>
            <a:endParaRPr lang="en-US" dirty="0"/>
          </a:p>
          <a:p>
            <a:r>
              <a:rPr lang="en-US" dirty="0"/>
              <a:t>Stage 3:</a:t>
            </a:r>
            <a:r>
              <a:rPr lang="en-US" dirty="0">
                <a:hlinkClick r:id="rId4"/>
              </a:rPr>
              <a:t>Hypothermia</a:t>
            </a:r>
            <a:endParaRPr lang="en-US" dirty="0"/>
          </a:p>
          <a:p>
            <a:r>
              <a:rPr lang="en-US" dirty="0"/>
              <a:t>Stage 4:</a:t>
            </a:r>
            <a:r>
              <a:rPr lang="en-US" dirty="0">
                <a:hlinkClick r:id="rId5"/>
              </a:rPr>
              <a:t>Circumrescue Collapse</a:t>
            </a:r>
            <a:endParaRPr lang="en-US" dirty="0"/>
          </a:p>
          <a:p>
            <a:endParaRPr lang="en-US" dirty="0"/>
          </a:p>
        </p:txBody>
      </p:sp>
    </p:spTree>
    <p:extLst>
      <p:ext uri="{BB962C8B-B14F-4D97-AF65-F5344CB8AC3E}">
        <p14:creationId xmlns:p14="http://schemas.microsoft.com/office/powerpoint/2010/main" val="10602081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C128-0C22-46BA-A6F7-923040CE03EC}"/>
              </a:ext>
            </a:extLst>
          </p:cNvPr>
          <p:cNvSpPr>
            <a:spLocks noGrp="1"/>
          </p:cNvSpPr>
          <p:nvPr>
            <p:ph type="title"/>
          </p:nvPr>
        </p:nvSpPr>
        <p:spPr/>
        <p:txBody>
          <a:bodyPr/>
          <a:lstStyle/>
          <a:p>
            <a:r>
              <a:rPr lang="en-US" b="1" dirty="0"/>
              <a:t>Why Cold Water is Dangerous</a:t>
            </a:r>
            <a:br>
              <a:rPr lang="en-US" b="1" dirty="0"/>
            </a:br>
            <a:endParaRPr lang="en-US" dirty="0"/>
          </a:p>
        </p:txBody>
      </p:sp>
      <p:sp>
        <p:nvSpPr>
          <p:cNvPr id="3" name="Content Placeholder 2">
            <a:extLst>
              <a:ext uri="{FF2B5EF4-FFF2-40B4-BE49-F238E27FC236}">
                <a16:creationId xmlns:a16="http://schemas.microsoft.com/office/drawing/2014/main" id="{CFE4B428-AB9B-4F88-8A63-3F7E5E5FE19C}"/>
              </a:ext>
            </a:extLst>
          </p:cNvPr>
          <p:cNvSpPr>
            <a:spLocks noGrp="1"/>
          </p:cNvSpPr>
          <p:nvPr>
            <p:ph idx="1"/>
          </p:nvPr>
        </p:nvSpPr>
        <p:spPr/>
        <p:txBody>
          <a:bodyPr>
            <a:normAutofit fontScale="92500" lnSpcReduction="10000"/>
          </a:bodyPr>
          <a:lstStyle/>
          <a:p>
            <a:r>
              <a:rPr lang="en-US" dirty="0"/>
              <a:t>Cold shock is over in a relatively short period of time, generally within five minutes, however breathing problems may persist for a longer time while you’re in the water.</a:t>
            </a:r>
          </a:p>
          <a:p>
            <a:r>
              <a:rPr lang="en-US" dirty="0"/>
              <a:t>If you survive the cold shock phase, the threat shifts to physical incapacitation. It’s quite possible to lose the ability to use your hands in 60 seconds, and use of your arms in minutes.</a:t>
            </a:r>
          </a:p>
          <a:p>
            <a:r>
              <a:rPr lang="en-US" dirty="0"/>
              <a:t>It takes at least 30 minutes for an average adult to become hypothermic, even in freezing water. A very large person with a lot of body fat can delay both physical incapacitation and hypothermia, sometimes for hours. Size does matter.</a:t>
            </a:r>
          </a:p>
          <a:p>
            <a:r>
              <a:rPr lang="en-US" dirty="0"/>
              <a:t>The final stage, </a:t>
            </a:r>
            <a:r>
              <a:rPr lang="en-US" dirty="0" err="1"/>
              <a:t>circumrescue</a:t>
            </a:r>
            <a:r>
              <a:rPr lang="en-US" dirty="0"/>
              <a:t> collapse, derives its name from the fact that the collapse can occur before, during, or after rescue.</a:t>
            </a:r>
          </a:p>
          <a:p>
            <a:endParaRPr lang="en-US" dirty="0"/>
          </a:p>
        </p:txBody>
      </p:sp>
    </p:spTree>
    <p:extLst>
      <p:ext uri="{BB962C8B-B14F-4D97-AF65-F5344CB8AC3E}">
        <p14:creationId xmlns:p14="http://schemas.microsoft.com/office/powerpoint/2010/main" val="277126831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B933-C8AB-4228-905E-55D41A3128A2}"/>
              </a:ext>
            </a:extLst>
          </p:cNvPr>
          <p:cNvSpPr>
            <a:spLocks noGrp="1"/>
          </p:cNvSpPr>
          <p:nvPr>
            <p:ph type="title"/>
          </p:nvPr>
        </p:nvSpPr>
        <p:spPr/>
        <p:txBody>
          <a:bodyPr/>
          <a:lstStyle/>
          <a:p>
            <a:r>
              <a:rPr lang="en-US" b="1" dirty="0"/>
              <a:t>Golden Rules of Cold Water Safety</a:t>
            </a:r>
            <a:endParaRPr lang="en-US" dirty="0"/>
          </a:p>
        </p:txBody>
      </p:sp>
      <p:sp>
        <p:nvSpPr>
          <p:cNvPr id="3" name="Content Placeholder 2">
            <a:extLst>
              <a:ext uri="{FF2B5EF4-FFF2-40B4-BE49-F238E27FC236}">
                <a16:creationId xmlns:a16="http://schemas.microsoft.com/office/drawing/2014/main" id="{412AFF59-5935-4C6F-93D6-6EE091C06D8D}"/>
              </a:ext>
            </a:extLst>
          </p:cNvPr>
          <p:cNvSpPr>
            <a:spLocks noGrp="1"/>
          </p:cNvSpPr>
          <p:nvPr>
            <p:ph idx="1"/>
          </p:nvPr>
        </p:nvSpPr>
        <p:spPr/>
        <p:txBody>
          <a:bodyPr/>
          <a:lstStyle/>
          <a:p>
            <a:r>
              <a:rPr lang="en-US" dirty="0"/>
              <a:t>The </a:t>
            </a:r>
            <a:r>
              <a:rPr lang="en-US" b="1" dirty="0"/>
              <a:t>5 Golden Rules of Cold Water Safety</a:t>
            </a:r>
            <a:r>
              <a:rPr lang="en-US" dirty="0"/>
              <a:t> are your roadmap through this jungle. While each rule is important in its own right, it's the combination of all five that allows you to build a strong cold water safety net.  </a:t>
            </a:r>
          </a:p>
          <a:p>
            <a:r>
              <a:rPr lang="en-US" b="1" dirty="0"/>
              <a:t>1) Always Wear Your PFD</a:t>
            </a:r>
            <a:endParaRPr lang="en-US" dirty="0"/>
          </a:p>
          <a:p>
            <a:r>
              <a:rPr lang="en-US" b="1" dirty="0"/>
              <a:t>2) Always Dress For The Water Temperature</a:t>
            </a:r>
            <a:endParaRPr lang="en-US" dirty="0"/>
          </a:p>
          <a:p>
            <a:r>
              <a:rPr lang="en-US" b="1" dirty="0"/>
              <a:t>3) Field-Test Your Gear</a:t>
            </a:r>
            <a:endParaRPr lang="en-US" dirty="0"/>
          </a:p>
          <a:p>
            <a:r>
              <a:rPr lang="en-US" b="1" dirty="0"/>
              <a:t>4) Swim-Test Your Gear Every Time You Go Out</a:t>
            </a:r>
            <a:endParaRPr lang="en-US" dirty="0"/>
          </a:p>
          <a:p>
            <a:r>
              <a:rPr lang="en-US" b="1" dirty="0"/>
              <a:t>5) Imagine The Worst That Could Happen and Plan For It </a:t>
            </a:r>
            <a:endParaRPr lang="en-US" dirty="0"/>
          </a:p>
          <a:p>
            <a:endParaRPr lang="en-US" dirty="0"/>
          </a:p>
        </p:txBody>
      </p:sp>
    </p:spTree>
    <p:extLst>
      <p:ext uri="{BB962C8B-B14F-4D97-AF65-F5344CB8AC3E}">
        <p14:creationId xmlns:p14="http://schemas.microsoft.com/office/powerpoint/2010/main" val="11847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Drowning</a:t>
            </a:r>
          </a:p>
        </p:txBody>
      </p:sp>
      <p:sp>
        <p:nvSpPr>
          <p:cNvPr id="112643" name="Content Placeholder 2"/>
          <p:cNvSpPr>
            <a:spLocks noGrp="1"/>
          </p:cNvSpPr>
          <p:nvPr>
            <p:ph idx="1"/>
          </p:nvPr>
        </p:nvSpPr>
        <p:spPr>
          <a:xfrm>
            <a:off x="838199" y="1825624"/>
            <a:ext cx="10892589" cy="4623301"/>
          </a:xfrm>
        </p:spPr>
        <p:txBody>
          <a:bodyPr>
            <a:normAutofit/>
          </a:bodyPr>
          <a:lstStyle/>
          <a:p>
            <a:pPr marL="0" indent="0">
              <a:buNone/>
            </a:pPr>
            <a:r>
              <a:rPr lang="en-US" altLang="en-US" dirty="0"/>
              <a:t>Issues</a:t>
            </a:r>
          </a:p>
          <a:p>
            <a:pPr lvl="1"/>
            <a:r>
              <a:rPr lang="en-US" altLang="en-US" dirty="0"/>
              <a:t>You need to get them breathing again before their heart stops (because you have no way to restart in the wilderness)</a:t>
            </a:r>
          </a:p>
          <a:p>
            <a:pPr marL="0" indent="0">
              <a:buNone/>
            </a:pPr>
            <a:r>
              <a:rPr lang="en-US" altLang="en-US" dirty="0"/>
              <a:t>Symptoms</a:t>
            </a:r>
          </a:p>
          <a:p>
            <a:pPr lvl="1"/>
            <a:r>
              <a:rPr lang="en-US" altLang="en-US" dirty="0"/>
              <a:t>They inhaled water and they are unconscious</a:t>
            </a:r>
          </a:p>
          <a:p>
            <a:pPr marL="0" indent="0">
              <a:buNone/>
            </a:pPr>
            <a:r>
              <a:rPr lang="en-US" altLang="en-US" dirty="0"/>
              <a:t>Treatment</a:t>
            </a:r>
          </a:p>
          <a:p>
            <a:pPr lvl="1"/>
            <a:r>
              <a:rPr lang="en-US" altLang="en-US" dirty="0"/>
              <a:t>Make sure there is nothing stuck in the mouth to prevent drainage</a:t>
            </a:r>
          </a:p>
          <a:p>
            <a:pPr lvl="1"/>
            <a:r>
              <a:rPr lang="en-US" altLang="en-US" dirty="0"/>
              <a:t>Turn on side to drain</a:t>
            </a:r>
          </a:p>
          <a:p>
            <a:pPr lvl="1"/>
            <a:r>
              <a:rPr lang="en-US" altLang="en-US" dirty="0"/>
              <a:t>Chest compressions may help push water out</a:t>
            </a:r>
          </a:p>
          <a:p>
            <a:pPr lvl="1"/>
            <a:r>
              <a:rPr lang="en-US" altLang="en-US" dirty="0"/>
              <a:t>Breathe for them and check for pulse, possibly in combination with the above.</a:t>
            </a:r>
          </a:p>
        </p:txBody>
      </p:sp>
    </p:spTree>
    <p:extLst>
      <p:ext uri="{BB962C8B-B14F-4D97-AF65-F5344CB8AC3E}">
        <p14:creationId xmlns:p14="http://schemas.microsoft.com/office/powerpoint/2010/main" val="4267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algn="ctr"/>
            <a:r>
              <a:rPr lang="en-US" altLang="en-US" b="1" dirty="0"/>
              <a:t>Drowning</a:t>
            </a:r>
            <a:br>
              <a:rPr lang="en-US" altLang="en-US" dirty="0"/>
            </a:br>
            <a:endParaRPr lang="en-US" altLang="en-US" dirty="0"/>
          </a:p>
        </p:txBody>
      </p:sp>
      <p:sp>
        <p:nvSpPr>
          <p:cNvPr id="112643" name="Content Placeholder 2"/>
          <p:cNvSpPr>
            <a:spLocks noGrp="1"/>
          </p:cNvSpPr>
          <p:nvPr>
            <p:ph idx="1"/>
          </p:nvPr>
        </p:nvSpPr>
        <p:spPr>
          <a:xfrm>
            <a:off x="644055" y="1447137"/>
            <a:ext cx="10917141" cy="5045738"/>
          </a:xfrm>
        </p:spPr>
        <p:txBody>
          <a:bodyPr>
            <a:normAutofit/>
          </a:bodyPr>
          <a:lstStyle/>
          <a:p>
            <a:pPr>
              <a:buFont typeface="Wingdings" panose="05000000000000000000" pitchFamily="2" charset="2"/>
              <a:buChar char="§"/>
            </a:pPr>
            <a:r>
              <a:rPr lang="en-US" dirty="0"/>
              <a:t>Drowning is the third most common cause of accidental death in the United States</a:t>
            </a:r>
          </a:p>
          <a:p>
            <a:pPr>
              <a:buFont typeface="Wingdings" panose="05000000000000000000" pitchFamily="2" charset="2"/>
              <a:buChar char="§"/>
            </a:pPr>
            <a:r>
              <a:rPr lang="en-US" dirty="0"/>
              <a:t>8,000 deaths each year. </a:t>
            </a:r>
          </a:p>
          <a:p>
            <a:pPr>
              <a:buFont typeface="Wingdings" panose="05000000000000000000" pitchFamily="2" charset="2"/>
              <a:buChar char="§"/>
            </a:pPr>
            <a:r>
              <a:rPr lang="en-US" dirty="0"/>
              <a:t>Worldwide about 150,000 people drown annually. </a:t>
            </a:r>
          </a:p>
          <a:p>
            <a:pPr>
              <a:buFont typeface="Wingdings" panose="05000000000000000000" pitchFamily="2" charset="2"/>
              <a:buChar char="§"/>
            </a:pPr>
            <a:r>
              <a:rPr lang="en-US" dirty="0"/>
              <a:t>Statistical reporting on near-drowning is unreliable, but experts have estimated that there may be 600 near-drowning incidents for every reported drowning death.</a:t>
            </a:r>
            <a:r>
              <a:rPr lang="en-US" b="1" dirty="0"/>
              <a:t> </a:t>
            </a:r>
          </a:p>
          <a:p>
            <a:pPr>
              <a:buFont typeface="Wingdings" panose="05000000000000000000" pitchFamily="2" charset="2"/>
              <a:buChar char="§"/>
            </a:pPr>
            <a:r>
              <a:rPr lang="en-US" b="1" dirty="0">
                <a:solidFill>
                  <a:srgbClr val="FF0000"/>
                </a:solidFill>
              </a:rPr>
              <a:t>“</a:t>
            </a:r>
            <a:r>
              <a:rPr lang="en-US" dirty="0">
                <a:solidFill>
                  <a:srgbClr val="FF0000"/>
                </a:solidFill>
              </a:rPr>
              <a:t>Bystander CPR appears to be the definitive action for drowning victims, not any other interventions, basic or advanced.”</a:t>
            </a:r>
            <a:endParaRPr lang="en-US" dirty="0"/>
          </a:p>
          <a:p>
            <a:pPr marL="0" indent="0">
              <a:buNone/>
            </a:pPr>
            <a:endParaRPr lang="en-US" altLang="en-US" dirty="0"/>
          </a:p>
        </p:txBody>
      </p:sp>
    </p:spTree>
    <p:extLst>
      <p:ext uri="{BB962C8B-B14F-4D97-AF65-F5344CB8AC3E}">
        <p14:creationId xmlns:p14="http://schemas.microsoft.com/office/powerpoint/2010/main" val="2565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838199" y="158297"/>
            <a:ext cx="10515600" cy="1325563"/>
          </a:xfrm>
        </p:spPr>
        <p:txBody>
          <a:bodyPr/>
          <a:lstStyle/>
          <a:p>
            <a:pPr algn="ctr"/>
            <a:r>
              <a:rPr lang="en-US" altLang="en-US" b="1" dirty="0"/>
              <a:t>Drowning</a:t>
            </a:r>
          </a:p>
        </p:txBody>
      </p:sp>
      <p:sp>
        <p:nvSpPr>
          <p:cNvPr id="112643" name="Content Placeholder 2"/>
          <p:cNvSpPr>
            <a:spLocks noGrp="1"/>
          </p:cNvSpPr>
          <p:nvPr>
            <p:ph idx="1"/>
          </p:nvPr>
        </p:nvSpPr>
        <p:spPr>
          <a:xfrm>
            <a:off x="637429" y="1256306"/>
            <a:ext cx="10917141" cy="5045738"/>
          </a:xfrm>
        </p:spPr>
        <p:txBody>
          <a:bodyPr>
            <a:normAutofit lnSpcReduction="10000"/>
          </a:bodyPr>
          <a:lstStyle/>
          <a:p>
            <a:pPr marL="0" indent="0">
              <a:buNone/>
            </a:pPr>
            <a:r>
              <a:rPr lang="en-US" dirty="0"/>
              <a:t> </a:t>
            </a:r>
          </a:p>
          <a:p>
            <a:pPr marL="0" indent="0">
              <a:buNone/>
            </a:pPr>
            <a:r>
              <a:rPr lang="en-US" altLang="en-US" dirty="0"/>
              <a:t>Paddler inhaled water and is unconscious</a:t>
            </a:r>
          </a:p>
          <a:p>
            <a:pPr marL="0" indent="0">
              <a:buNone/>
            </a:pPr>
            <a:r>
              <a:rPr lang="en-US" altLang="en-US" dirty="0"/>
              <a:t> Problem</a:t>
            </a:r>
          </a:p>
          <a:p>
            <a:pPr lvl="1"/>
            <a:r>
              <a:rPr lang="en-US" altLang="en-US" dirty="0"/>
              <a:t>You need to get them breathing again before their heart stops or even after</a:t>
            </a:r>
          </a:p>
          <a:p>
            <a:pPr marL="0" indent="0">
              <a:buNone/>
            </a:pPr>
            <a:r>
              <a:rPr lang="en-US" altLang="en-US" dirty="0"/>
              <a:t>Treatment</a:t>
            </a:r>
          </a:p>
          <a:p>
            <a:pPr lvl="1"/>
            <a:r>
              <a:rPr lang="en-US" altLang="en-US" dirty="0"/>
              <a:t>Make sure there is nothing stuck in the mouth to prevent drainage</a:t>
            </a:r>
          </a:p>
          <a:p>
            <a:pPr lvl="1"/>
            <a:r>
              <a:rPr lang="en-US" altLang="en-US" dirty="0"/>
              <a:t>Turn on left side to drain</a:t>
            </a:r>
          </a:p>
          <a:p>
            <a:pPr lvl="1"/>
            <a:r>
              <a:rPr lang="en-US" altLang="en-US" dirty="0"/>
              <a:t>Ideally on slight slope with head below feet</a:t>
            </a:r>
          </a:p>
          <a:p>
            <a:pPr lvl="1"/>
            <a:r>
              <a:rPr lang="en-US" altLang="en-US" dirty="0"/>
              <a:t>Chest compressions may help push water out</a:t>
            </a:r>
          </a:p>
          <a:p>
            <a:pPr lvl="1"/>
            <a:r>
              <a:rPr lang="en-US" altLang="en-US" dirty="0"/>
              <a:t>Breathe for them and check for pulse, possibly in combination with the above.</a:t>
            </a:r>
          </a:p>
          <a:p>
            <a:pPr lvl="1"/>
            <a:endParaRPr lang="en-US" altLang="en-US" dirty="0"/>
          </a:p>
          <a:p>
            <a:pPr lvl="1"/>
            <a:r>
              <a:rPr lang="en-US" b="1" dirty="0">
                <a:solidFill>
                  <a:srgbClr val="FF0000"/>
                </a:solidFill>
              </a:rPr>
              <a:t>“</a:t>
            </a:r>
            <a:r>
              <a:rPr lang="en-US" dirty="0">
                <a:solidFill>
                  <a:srgbClr val="FF0000"/>
                </a:solidFill>
              </a:rPr>
              <a:t>Bystander CPR appears to be the definitive action for drowning victims, not any other interventions, basic or advanced.”</a:t>
            </a:r>
          </a:p>
          <a:p>
            <a:pPr lvl="1"/>
            <a:endParaRPr lang="en-US" altLang="en-US" dirty="0"/>
          </a:p>
        </p:txBody>
      </p:sp>
    </p:spTree>
    <p:extLst>
      <p:ext uri="{BB962C8B-B14F-4D97-AF65-F5344CB8AC3E}">
        <p14:creationId xmlns:p14="http://schemas.microsoft.com/office/powerpoint/2010/main" val="330105448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noAutofit/>
          </a:bodyPr>
          <a:lstStyle/>
          <a:p>
            <a:r>
              <a:rPr lang="en-US" dirty="0"/>
              <a:t>Heat Issues – Hyponatremia</a:t>
            </a:r>
            <a:br>
              <a:rPr lang="en-US" altLang="en-US" dirty="0"/>
            </a:br>
            <a:endParaRPr lang="en-US" altLang="en-US" dirty="0"/>
          </a:p>
        </p:txBody>
      </p:sp>
      <p:sp>
        <p:nvSpPr>
          <p:cNvPr id="115715" name="Content Placeholder 2"/>
          <p:cNvSpPr>
            <a:spLocks noGrp="1"/>
          </p:cNvSpPr>
          <p:nvPr>
            <p:ph idx="1"/>
          </p:nvPr>
        </p:nvSpPr>
        <p:spPr>
          <a:xfrm>
            <a:off x="838200" y="1304144"/>
            <a:ext cx="10515600" cy="5374241"/>
          </a:xfrm>
        </p:spPr>
        <p:txBody>
          <a:bodyPr>
            <a:normAutofit fontScale="92500"/>
          </a:bodyPr>
          <a:lstStyle/>
          <a:p>
            <a:pPr marL="0" indent="0">
              <a:buNone/>
            </a:pPr>
            <a:r>
              <a:rPr lang="en-US" altLang="en-US" dirty="0"/>
              <a:t>Issues</a:t>
            </a:r>
          </a:p>
          <a:p>
            <a:pPr lvl="1"/>
            <a:r>
              <a:rPr lang="en-US" altLang="en-US" dirty="0"/>
              <a:t>Depletion of sodium in the blood from over-hydration combined with sweating</a:t>
            </a:r>
          </a:p>
          <a:p>
            <a:pPr lvl="1"/>
            <a:r>
              <a:rPr lang="en-US" dirty="0"/>
              <a:t>Greater risk from prolonged exertion, diuretic use (so pee more), lack of acclimatization</a:t>
            </a:r>
            <a:endParaRPr lang="en-US" altLang="en-US" dirty="0"/>
          </a:p>
          <a:p>
            <a:pPr marL="0" indent="0">
              <a:buNone/>
            </a:pPr>
            <a:r>
              <a:rPr lang="en-US" altLang="en-US" dirty="0"/>
              <a:t>Symptoms</a:t>
            </a:r>
          </a:p>
          <a:p>
            <a:pPr lvl="1"/>
            <a:r>
              <a:rPr lang="en-US" altLang="en-US" dirty="0"/>
              <a:t>Variable, abnormal mental state</a:t>
            </a:r>
          </a:p>
          <a:p>
            <a:pPr lvl="1"/>
            <a:r>
              <a:rPr lang="en-US" altLang="en-US" dirty="0"/>
              <a:t>Looks like heat exhaustion:  Fatigue, weakness, headache, dizziness, nausea</a:t>
            </a:r>
          </a:p>
          <a:p>
            <a:pPr lvl="1"/>
            <a:r>
              <a:rPr lang="en-US" b="1" dirty="0"/>
              <a:t>Good history critical</a:t>
            </a:r>
            <a:r>
              <a:rPr lang="en-US" dirty="0"/>
              <a:t>:  little or no food intake, high fluid intake, copious/frequent clear pee (by contrast heat exhaustion is yellow, infrequent), lack of thirst</a:t>
            </a:r>
            <a:endParaRPr lang="en-US" altLang="en-US" dirty="0"/>
          </a:p>
          <a:p>
            <a:pPr marL="0" indent="0">
              <a:buNone/>
            </a:pPr>
            <a:r>
              <a:rPr lang="en-US" altLang="en-US" dirty="0"/>
              <a:t>Treatment</a:t>
            </a:r>
          </a:p>
          <a:p>
            <a:pPr lvl="1"/>
            <a:r>
              <a:rPr lang="en-US" altLang="en-US" dirty="0"/>
              <a:t>Remove challenge:  get in shade, stop exercising</a:t>
            </a:r>
          </a:p>
          <a:p>
            <a:pPr lvl="1"/>
            <a:r>
              <a:rPr lang="en-US" b="1" dirty="0"/>
              <a:t>No fluids </a:t>
            </a:r>
            <a:r>
              <a:rPr lang="en-US" dirty="0"/>
              <a:t>– treating like heat exhaustion will make worse</a:t>
            </a:r>
          </a:p>
          <a:p>
            <a:pPr lvl="1"/>
            <a:r>
              <a:rPr lang="en-US" dirty="0"/>
              <a:t>Gradual intake of </a:t>
            </a:r>
            <a:r>
              <a:rPr lang="en-US"/>
              <a:t>salty foods</a:t>
            </a:r>
            <a:endParaRPr lang="en-US" dirty="0"/>
          </a:p>
          <a:p>
            <a:pPr lvl="1"/>
            <a:r>
              <a:rPr lang="en-US"/>
              <a:t>Resumption </a:t>
            </a:r>
            <a:r>
              <a:rPr lang="en-US" dirty="0"/>
              <a:t>of hunger + thirst and normal urine input – problem solved</a:t>
            </a:r>
          </a:p>
        </p:txBody>
      </p:sp>
    </p:spTree>
    <p:extLst>
      <p:ext uri="{BB962C8B-B14F-4D97-AF65-F5344CB8AC3E}">
        <p14:creationId xmlns:p14="http://schemas.microsoft.com/office/powerpoint/2010/main" val="17220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7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7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57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57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57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Diabetic Reaction</a:t>
            </a:r>
          </a:p>
        </p:txBody>
      </p:sp>
      <p:sp>
        <p:nvSpPr>
          <p:cNvPr id="112643" name="Content Placeholder 2"/>
          <p:cNvSpPr>
            <a:spLocks noGrp="1"/>
          </p:cNvSpPr>
          <p:nvPr>
            <p:ph idx="1"/>
          </p:nvPr>
        </p:nvSpPr>
        <p:spPr>
          <a:xfrm>
            <a:off x="299258" y="1363287"/>
            <a:ext cx="11637818" cy="5494713"/>
          </a:xfrm>
        </p:spPr>
        <p:txBody>
          <a:bodyPr>
            <a:normAutofit fontScale="92500" lnSpcReduction="10000"/>
          </a:bodyPr>
          <a:lstStyle/>
          <a:p>
            <a:pPr marL="0" indent="0">
              <a:buNone/>
            </a:pPr>
            <a:r>
              <a:rPr lang="en-US" altLang="en-US" dirty="0"/>
              <a:t>Issues</a:t>
            </a:r>
          </a:p>
          <a:p>
            <a:pPr lvl="1"/>
            <a:r>
              <a:rPr lang="en-US" altLang="en-US" dirty="0"/>
              <a:t>A well-controlled diabetic can become uncontrolled with unusual exertion</a:t>
            </a:r>
          </a:p>
          <a:p>
            <a:pPr lvl="1"/>
            <a:r>
              <a:rPr lang="en-US" altLang="en-US" dirty="0"/>
              <a:t>Lightweights may be more susceptible (smaller reserves)</a:t>
            </a:r>
          </a:p>
          <a:p>
            <a:pPr lvl="1"/>
            <a:r>
              <a:rPr lang="en-US" altLang="en-US" dirty="0"/>
              <a:t>These people need to eat regularly – plan this into your trip!</a:t>
            </a:r>
          </a:p>
          <a:p>
            <a:pPr lvl="1"/>
            <a:r>
              <a:rPr lang="en-US" altLang="en-US" dirty="0"/>
              <a:t>Uncontrolled diabetics have partial/total loss of feeling – unable to tell when injured</a:t>
            </a:r>
          </a:p>
          <a:p>
            <a:pPr marL="0" indent="0">
              <a:buNone/>
            </a:pPr>
            <a:r>
              <a:rPr lang="en-US" altLang="en-US" dirty="0"/>
              <a:t>Symptoms</a:t>
            </a:r>
          </a:p>
          <a:p>
            <a:pPr lvl="1" fontAlgn="base"/>
            <a:r>
              <a:rPr lang="en-US" dirty="0"/>
              <a:t>Weakness, shaking, sweating, headache, nervousness, hunger, altered mental state (often combative)</a:t>
            </a:r>
          </a:p>
          <a:p>
            <a:pPr lvl="1" fontAlgn="base"/>
            <a:r>
              <a:rPr lang="en-US" altLang="en-US" dirty="0"/>
              <a:t>Diabetics usually know when they are having problems and can tell you about it</a:t>
            </a:r>
          </a:p>
          <a:p>
            <a:pPr marL="0" indent="0">
              <a:buNone/>
            </a:pPr>
            <a:r>
              <a:rPr lang="en-US" altLang="en-US" dirty="0"/>
              <a:t>Treatment</a:t>
            </a:r>
          </a:p>
          <a:p>
            <a:pPr lvl="1"/>
            <a:r>
              <a:rPr lang="en-US" altLang="en-US" dirty="0"/>
              <a:t>Start with 8-15 </a:t>
            </a:r>
            <a:r>
              <a:rPr lang="en-US" altLang="en-US" dirty="0" err="1"/>
              <a:t>oz</a:t>
            </a:r>
            <a:r>
              <a:rPr lang="en-US" altLang="en-US" dirty="0"/>
              <a:t> of fruit juice.</a:t>
            </a:r>
          </a:p>
          <a:p>
            <a:pPr lvl="1"/>
            <a:r>
              <a:rPr lang="en-US" altLang="en-US" dirty="0"/>
              <a:t>If no improvement after 15 minutes, repeat and measure blood sugar</a:t>
            </a:r>
          </a:p>
          <a:p>
            <a:pPr lvl="1"/>
            <a:r>
              <a:rPr lang="en-US" altLang="en-US" b="1" dirty="0"/>
              <a:t>After</a:t>
            </a:r>
            <a:r>
              <a:rPr lang="en-US" altLang="en-US" dirty="0"/>
              <a:t> symptoms subside give more substantial food (peanut butter and jelly sandwich an excellent start)</a:t>
            </a:r>
          </a:p>
          <a:p>
            <a:pPr lvl="1"/>
            <a:r>
              <a:rPr lang="en-US" altLang="en-US" dirty="0"/>
              <a:t>If symptoms do not subside get to hospital.  If they do, then patient can carefully continue trip</a:t>
            </a:r>
          </a:p>
        </p:txBody>
      </p:sp>
    </p:spTree>
    <p:extLst>
      <p:ext uri="{BB962C8B-B14F-4D97-AF65-F5344CB8AC3E}">
        <p14:creationId xmlns:p14="http://schemas.microsoft.com/office/powerpoint/2010/main" val="21165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Heart Issue</a:t>
            </a:r>
          </a:p>
        </p:txBody>
      </p:sp>
      <p:sp>
        <p:nvSpPr>
          <p:cNvPr id="112643" name="Content Placeholder 2"/>
          <p:cNvSpPr>
            <a:spLocks noGrp="1"/>
          </p:cNvSpPr>
          <p:nvPr>
            <p:ph idx="1"/>
          </p:nvPr>
        </p:nvSpPr>
        <p:spPr>
          <a:xfrm>
            <a:off x="838200" y="1651819"/>
            <a:ext cx="10515600" cy="5353138"/>
          </a:xfrm>
        </p:spPr>
        <p:txBody>
          <a:bodyPr>
            <a:normAutofit fontScale="92500" lnSpcReduction="10000"/>
          </a:bodyPr>
          <a:lstStyle/>
          <a:p>
            <a:pPr marL="0" indent="0">
              <a:buNone/>
            </a:pPr>
            <a:r>
              <a:rPr lang="en-US" altLang="en-US" dirty="0"/>
              <a:t>Issues</a:t>
            </a:r>
          </a:p>
          <a:p>
            <a:pPr lvl="1"/>
            <a:r>
              <a:rPr lang="en-US" altLang="en-US" dirty="0"/>
              <a:t>Don’t let these people exert themselves even if symptoms “go away.”</a:t>
            </a:r>
          </a:p>
          <a:p>
            <a:pPr lvl="1"/>
            <a:r>
              <a:rPr lang="en-US" altLang="en-US" dirty="0"/>
              <a:t>Make sure these people bring their medications and that they are easily accessible (plus backup medication in case primary dropped in water)</a:t>
            </a:r>
          </a:p>
          <a:p>
            <a:pPr marL="0" indent="0">
              <a:buNone/>
            </a:pPr>
            <a:r>
              <a:rPr lang="en-US" altLang="en-US" dirty="0"/>
              <a:t>Symptoms (some or all of) – “atypical” in women, elderly, diabetics</a:t>
            </a:r>
          </a:p>
          <a:p>
            <a:pPr lvl="1"/>
            <a:r>
              <a:rPr lang="en-US" altLang="en-US" dirty="0"/>
              <a:t>Chest pain/pressure (30% do not!), radiating pain in jaw or arm, rapid/shallow breathing, shortness of breath, nausea, sweating, dizziness, feeling of doom, denial, lower abdominal pain, pain in lower back, heartburn/indigestion</a:t>
            </a:r>
          </a:p>
          <a:p>
            <a:pPr lvl="1"/>
            <a:r>
              <a:rPr lang="en-US" altLang="en-US" dirty="0"/>
              <a:t>Made worse by exertion</a:t>
            </a:r>
          </a:p>
          <a:p>
            <a:pPr marL="0" indent="0">
              <a:buNone/>
            </a:pPr>
            <a:r>
              <a:rPr lang="en-US" altLang="en-US" dirty="0"/>
              <a:t>Treatment</a:t>
            </a:r>
          </a:p>
          <a:p>
            <a:pPr lvl="1"/>
            <a:r>
              <a:rPr lang="en-US" altLang="en-US" b="1" dirty="0"/>
              <a:t>Rapid evacuation is essential</a:t>
            </a:r>
            <a:r>
              <a:rPr lang="en-US" altLang="en-US" dirty="0"/>
              <a:t>.  Keep patient calm and exertion low and get help FAST.  Flag down power boats!  Call for help!  Time is of the essence!</a:t>
            </a:r>
          </a:p>
          <a:p>
            <a:pPr lvl="1"/>
            <a:r>
              <a:rPr lang="en-US" altLang="en-US" dirty="0"/>
              <a:t>Help administer medication if they have </a:t>
            </a:r>
            <a:r>
              <a:rPr lang="en-US" altLang="en-US"/>
              <a:t>any (nitroglycerin)</a:t>
            </a:r>
            <a:endParaRPr lang="en-US" altLang="en-US" dirty="0"/>
          </a:p>
          <a:p>
            <a:pPr lvl="1"/>
            <a:r>
              <a:rPr lang="en-US" altLang="en-US" dirty="0"/>
              <a:t>325mg aspirin (chewed!!) can improve outcome</a:t>
            </a:r>
          </a:p>
          <a:p>
            <a:pPr lvl="1"/>
            <a:r>
              <a:rPr lang="en-US" altLang="en-US" dirty="0"/>
              <a:t>Detect and intervene early … before CPR is needed (=they die in the wilderness)</a:t>
            </a:r>
          </a:p>
        </p:txBody>
      </p:sp>
      <p:sp>
        <p:nvSpPr>
          <p:cNvPr id="5" name="Text Box 6"/>
          <p:cNvSpPr txBox="1">
            <a:spLocks noChangeArrowheads="1"/>
          </p:cNvSpPr>
          <p:nvPr/>
        </p:nvSpPr>
        <p:spPr bwMode="auto">
          <a:xfrm>
            <a:off x="6096000" y="365126"/>
            <a:ext cx="6096000" cy="126137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800" dirty="0">
                <a:solidFill>
                  <a:schemeClr val="tx1"/>
                </a:solidFill>
              </a:rPr>
              <a:t>These symptoms match many problems.</a:t>
            </a:r>
          </a:p>
          <a:p>
            <a:pPr eaLnBrk="1" hangingPunct="1">
              <a:spcBef>
                <a:spcPct val="50000"/>
              </a:spcBef>
              <a:buFont typeface="Arial" panose="020B0604020202020204" pitchFamily="34" charset="0"/>
              <a:buNone/>
            </a:pPr>
            <a:r>
              <a:rPr lang="en-US" altLang="en-US" sz="1800" dirty="0">
                <a:solidFill>
                  <a:schemeClr val="tx1"/>
                </a:solidFill>
              </a:rPr>
              <a:t>If patients are at high risk of heart disease (i.e. they are a typical OOPS member) and if it comes on suddenly with exercise, assume it’s the heart</a:t>
            </a:r>
          </a:p>
        </p:txBody>
      </p:sp>
    </p:spTree>
    <p:extLst>
      <p:ext uri="{BB962C8B-B14F-4D97-AF65-F5344CB8AC3E}">
        <p14:creationId xmlns:p14="http://schemas.microsoft.com/office/powerpoint/2010/main" val="10107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ubtitle 2"/>
          <p:cNvSpPr>
            <a:spLocks noGrp="1"/>
          </p:cNvSpPr>
          <p:nvPr>
            <p:ph type="subTitle" idx="1"/>
          </p:nvPr>
        </p:nvSpPr>
        <p:spPr/>
        <p:txBody>
          <a:bodyPr/>
          <a:lstStyle/>
          <a:p>
            <a:r>
              <a:rPr lang="en-GB" altLang="en-US" b="1" dirty="0"/>
              <a:t>Joanne </a:t>
            </a:r>
            <a:r>
              <a:rPr lang="en-GB" altLang="en-US" b="1" dirty="0" err="1"/>
              <a:t>Barta</a:t>
            </a:r>
            <a:r>
              <a:rPr lang="en-GB" altLang="en-US" b="1" dirty="0"/>
              <a:t>, Tim Mattson, </a:t>
            </a:r>
            <a:br>
              <a:rPr lang="en-GB" altLang="en-US" b="1" dirty="0"/>
            </a:br>
            <a:r>
              <a:rPr lang="en-GB" altLang="en-US" b="1" dirty="0"/>
              <a:t>Fred </a:t>
            </a:r>
            <a:r>
              <a:rPr lang="en-GB" altLang="en-US" b="1" dirty="0" err="1"/>
              <a:t>Harsman</a:t>
            </a:r>
            <a:r>
              <a:rPr lang="en-GB" altLang="en-US" b="1" dirty="0"/>
              <a:t>, Don Beale, </a:t>
            </a:r>
            <a:r>
              <a:rPr lang="en-US" altLang="en-US" b="1" dirty="0"/>
              <a:t>David </a:t>
            </a:r>
            <a:r>
              <a:rPr lang="en-US" altLang="en-US" b="1" dirty="0" err="1"/>
              <a:t>Dalbey</a:t>
            </a:r>
            <a:r>
              <a:rPr lang="en-US" altLang="en-US" b="1" dirty="0"/>
              <a:t>, Bob </a:t>
            </a:r>
            <a:r>
              <a:rPr lang="en-US" altLang="en-US" b="1" dirty="0" err="1"/>
              <a:t>Baltazar</a:t>
            </a:r>
            <a:r>
              <a:rPr lang="en-US" altLang="en-US" b="1" dirty="0"/>
              <a:t>, Charles Congdon, etc. </a:t>
            </a:r>
            <a:endParaRPr lang="en-GB" altLang="en-US" b="1" dirty="0"/>
          </a:p>
          <a:p>
            <a:endParaRPr lang="en-US" dirty="0"/>
          </a:p>
        </p:txBody>
      </p:sp>
      <p:sp>
        <p:nvSpPr>
          <p:cNvPr id="7" name="Title 6"/>
          <p:cNvSpPr>
            <a:spLocks noGrp="1"/>
          </p:cNvSpPr>
          <p:nvPr>
            <p:ph type="ctrTitle"/>
          </p:nvPr>
        </p:nvSpPr>
        <p:spPr>
          <a:xfrm>
            <a:off x="1073888" y="607219"/>
            <a:ext cx="10044223" cy="2387600"/>
          </a:xfrm>
        </p:spPr>
        <p:txBody>
          <a:bodyPr>
            <a:noAutofit/>
          </a:bodyPr>
          <a:lstStyle/>
          <a:p>
            <a:r>
              <a:rPr lang="en-GB" altLang="en-US" sz="5400" b="1" dirty="0"/>
              <a:t>Paddler Development Workshop</a:t>
            </a:r>
            <a:br>
              <a:rPr lang="en-GB" altLang="en-US" sz="5400" dirty="0"/>
            </a:br>
            <a:r>
              <a:rPr lang="en-GB" altLang="en-US" sz="4000" dirty="0"/>
              <a:t>Planning and Participating in Paddling Trips</a:t>
            </a:r>
            <a:endParaRPr lang="en-US" sz="4000" dirty="0"/>
          </a:p>
        </p:txBody>
      </p:sp>
    </p:spTree>
    <p:extLst>
      <p:ext uri="{BB962C8B-B14F-4D97-AF65-F5344CB8AC3E}">
        <p14:creationId xmlns:p14="http://schemas.microsoft.com/office/powerpoint/2010/main" val="175277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submitting an OOPS trip</a:t>
            </a:r>
          </a:p>
        </p:txBody>
      </p:sp>
      <p:sp>
        <p:nvSpPr>
          <p:cNvPr id="3" name="Content Placeholder 2"/>
          <p:cNvSpPr>
            <a:spLocks noGrp="1"/>
          </p:cNvSpPr>
          <p:nvPr>
            <p:ph idx="1"/>
          </p:nvPr>
        </p:nvSpPr>
        <p:spPr>
          <a:xfrm>
            <a:off x="838200" y="1690688"/>
            <a:ext cx="10853057" cy="5032376"/>
          </a:xfrm>
        </p:spPr>
        <p:txBody>
          <a:bodyPr>
            <a:normAutofit fontScale="92500" lnSpcReduction="10000"/>
          </a:bodyPr>
          <a:lstStyle/>
          <a:p>
            <a:r>
              <a:rPr lang="en-US" dirty="0"/>
              <a:t>If you need extra help, e-mail </a:t>
            </a:r>
            <a:r>
              <a:rPr lang="en-US" dirty="0">
                <a:hlinkClick r:id="rId2"/>
              </a:rPr>
              <a:t>organizers@oopskayak.org</a:t>
            </a:r>
            <a:r>
              <a:rPr lang="en-US" dirty="0"/>
              <a:t> before you propose your trip to see if you can get some co-organizers to join you (lets you bring more people)</a:t>
            </a:r>
          </a:p>
          <a:p>
            <a:r>
              <a:rPr lang="en-US" b="1" dirty="0"/>
              <a:t>You and your assistants must sign up as soon as the trip is posted</a:t>
            </a:r>
          </a:p>
          <a:p>
            <a:pPr lvl="1"/>
            <a:r>
              <a:rPr lang="en-US" dirty="0"/>
              <a:t>The participant limit enforced by the website includes you and your assistants</a:t>
            </a:r>
          </a:p>
          <a:p>
            <a:r>
              <a:rPr lang="en-US" dirty="0"/>
              <a:t>You need to manually maintain the attendee list and check wet-exit status</a:t>
            </a:r>
          </a:p>
          <a:p>
            <a:pPr lvl="1"/>
            <a:r>
              <a:rPr lang="en-US" dirty="0"/>
              <a:t>Wet exit status will be noted in the registration e-mail you get</a:t>
            </a:r>
          </a:p>
          <a:p>
            <a:pPr lvl="1"/>
            <a:r>
              <a:rPr lang="en-US" dirty="0"/>
              <a:t>The website will maintain the order of signup and will automatically move the next person off the waitlist if a registered person cancels correctly</a:t>
            </a:r>
          </a:p>
          <a:p>
            <a:pPr lvl="1"/>
            <a:r>
              <a:rPr lang="en-US" dirty="0"/>
              <a:t>On some trips (especially higher level) the waitlist will be maintained by personal communication</a:t>
            </a:r>
          </a:p>
          <a:p>
            <a:r>
              <a:rPr lang="en-US" dirty="0"/>
              <a:t>You need to manually e-mail participants with trip details, etc.</a:t>
            </a:r>
          </a:p>
          <a:p>
            <a:pPr lvl="1"/>
            <a:r>
              <a:rPr lang="en-US" dirty="0"/>
              <a:t>Although you can point them to the Trips forum to work some of that out</a:t>
            </a:r>
          </a:p>
          <a:p>
            <a:r>
              <a:rPr lang="en-US" dirty="0"/>
              <a:t>Paid events are handled a little differently – ask if you really need to know</a:t>
            </a:r>
          </a:p>
        </p:txBody>
      </p:sp>
    </p:spTree>
    <p:extLst>
      <p:ext uri="{BB962C8B-B14F-4D97-AF65-F5344CB8AC3E}">
        <p14:creationId xmlns:p14="http://schemas.microsoft.com/office/powerpoint/2010/main" val="61756059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Stroke</a:t>
            </a:r>
          </a:p>
        </p:txBody>
      </p:sp>
      <p:sp>
        <p:nvSpPr>
          <p:cNvPr id="112643" name="Content Placeholder 2"/>
          <p:cNvSpPr>
            <a:spLocks noGrp="1"/>
          </p:cNvSpPr>
          <p:nvPr>
            <p:ph idx="1"/>
          </p:nvPr>
        </p:nvSpPr>
        <p:spPr>
          <a:xfrm>
            <a:off x="212272" y="1277842"/>
            <a:ext cx="11642272" cy="5384215"/>
          </a:xfrm>
        </p:spPr>
        <p:txBody>
          <a:bodyPr>
            <a:noAutofit/>
          </a:bodyPr>
          <a:lstStyle/>
          <a:p>
            <a:pPr marL="0" indent="0">
              <a:buNone/>
            </a:pPr>
            <a:r>
              <a:rPr lang="en-US" altLang="en-US" sz="2400" dirty="0"/>
              <a:t>Issues</a:t>
            </a:r>
          </a:p>
          <a:p>
            <a:pPr lvl="1"/>
            <a:r>
              <a:rPr lang="en-US" altLang="en-US" sz="2000" dirty="0"/>
              <a:t>Patient confused, frightened, maybe unable to communicate</a:t>
            </a:r>
          </a:p>
          <a:p>
            <a:pPr lvl="1"/>
            <a:r>
              <a:rPr lang="en-US" altLang="en-US" sz="2000" dirty="0"/>
              <a:t>Time is of the essence</a:t>
            </a:r>
          </a:p>
          <a:p>
            <a:pPr marL="0" indent="0">
              <a:buNone/>
            </a:pPr>
            <a:r>
              <a:rPr lang="en-US" altLang="en-US" sz="2400" dirty="0"/>
              <a:t>Symptoms</a:t>
            </a:r>
          </a:p>
          <a:p>
            <a:pPr lvl="1"/>
            <a:r>
              <a:rPr lang="en-US" altLang="en-US" sz="2000" b="1" dirty="0"/>
              <a:t>FAST</a:t>
            </a:r>
            <a:r>
              <a:rPr lang="en-US" altLang="en-US" sz="2000" dirty="0"/>
              <a:t>:  (</a:t>
            </a:r>
            <a:r>
              <a:rPr lang="en-US" altLang="en-US" sz="2000" b="1" dirty="0"/>
              <a:t>F)</a:t>
            </a:r>
            <a:r>
              <a:rPr lang="en-US" altLang="en-US" sz="2000" b="1" dirty="0" err="1"/>
              <a:t>acial</a:t>
            </a:r>
            <a:r>
              <a:rPr lang="en-US" altLang="en-US" sz="2000" dirty="0"/>
              <a:t> droop, (</a:t>
            </a:r>
            <a:r>
              <a:rPr lang="en-US" altLang="en-US" sz="2000" b="1" dirty="0"/>
              <a:t>A)</a:t>
            </a:r>
            <a:r>
              <a:rPr lang="en-US" altLang="en-US" sz="2000" b="1" dirty="0" err="1"/>
              <a:t>rm</a:t>
            </a:r>
            <a:r>
              <a:rPr lang="en-US" altLang="en-US" sz="2000" dirty="0"/>
              <a:t> drifts when held out in front, (</a:t>
            </a:r>
            <a:r>
              <a:rPr lang="en-US" altLang="en-US" sz="2000" b="1" dirty="0"/>
              <a:t>S)</a:t>
            </a:r>
            <a:r>
              <a:rPr lang="en-US" altLang="en-US" sz="2000" b="1" dirty="0" err="1"/>
              <a:t>lurred</a:t>
            </a:r>
            <a:r>
              <a:rPr lang="en-US" altLang="en-US" sz="2000" dirty="0"/>
              <a:t> speech.  </a:t>
            </a:r>
          </a:p>
          <a:p>
            <a:pPr lvl="1"/>
            <a:r>
              <a:rPr lang="en-US" altLang="en-US" sz="2000" dirty="0"/>
              <a:t>RECORD THE (</a:t>
            </a:r>
            <a:r>
              <a:rPr lang="en-US" altLang="en-US" sz="2000" b="1" dirty="0"/>
              <a:t>T)IME</a:t>
            </a:r>
            <a:r>
              <a:rPr lang="en-US" altLang="en-US" sz="2000" dirty="0"/>
              <a:t> when the patient first showed symptoms!  Most important information needed by hospital</a:t>
            </a:r>
          </a:p>
          <a:p>
            <a:pPr lvl="1"/>
            <a:r>
              <a:rPr lang="en-US" altLang="en-US" sz="2000" dirty="0"/>
              <a:t>Also suggestive:  Over 45, no history of seizures, atypical in past 24 hours, OK blood sugar (diabetic emergency can look like stroke)</a:t>
            </a:r>
          </a:p>
          <a:p>
            <a:pPr marL="0" indent="0">
              <a:buNone/>
            </a:pPr>
            <a:r>
              <a:rPr lang="en-US" altLang="en-US" sz="2400" dirty="0"/>
              <a:t>Treatment</a:t>
            </a:r>
          </a:p>
          <a:p>
            <a:pPr lvl="1"/>
            <a:r>
              <a:rPr lang="en-US" altLang="en-US" sz="2000" dirty="0"/>
              <a:t>Calm, keep warm</a:t>
            </a:r>
          </a:p>
          <a:p>
            <a:pPr lvl="1"/>
            <a:r>
              <a:rPr lang="en-US" altLang="en-US" sz="2000" dirty="0"/>
              <a:t>Fastest evacuation possible – best outcome if they get drugs </a:t>
            </a:r>
            <a:r>
              <a:rPr lang="en-US" altLang="en-US" sz="2000" b="1" dirty="0"/>
              <a:t>within an hour; 3-4 hours on the outside</a:t>
            </a:r>
          </a:p>
          <a:p>
            <a:pPr lvl="1"/>
            <a:r>
              <a:rPr lang="en-US" altLang="en-US" sz="2000" dirty="0"/>
              <a:t>Do </a:t>
            </a:r>
            <a:r>
              <a:rPr lang="en-US" altLang="en-US" sz="2000" b="1" dirty="0"/>
              <a:t>NOT</a:t>
            </a:r>
            <a:r>
              <a:rPr lang="en-US" altLang="en-US" sz="2000" dirty="0"/>
              <a:t> administer aspirin!</a:t>
            </a:r>
          </a:p>
          <a:p>
            <a:pPr lvl="1"/>
            <a:r>
              <a:rPr lang="en-US" altLang="en-US" sz="2000" dirty="0"/>
              <a:t>Protect numb/paralyzed limbs – patient won’t know if damaged</a:t>
            </a:r>
          </a:p>
        </p:txBody>
      </p:sp>
    </p:spTree>
    <p:extLst>
      <p:ext uri="{BB962C8B-B14F-4D97-AF65-F5344CB8AC3E}">
        <p14:creationId xmlns:p14="http://schemas.microsoft.com/office/powerpoint/2010/main" val="92099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Anaphylaxis</a:t>
            </a:r>
          </a:p>
        </p:txBody>
      </p:sp>
      <p:sp>
        <p:nvSpPr>
          <p:cNvPr id="112643" name="Content Placeholder 2"/>
          <p:cNvSpPr>
            <a:spLocks noGrp="1"/>
          </p:cNvSpPr>
          <p:nvPr>
            <p:ph idx="1"/>
          </p:nvPr>
        </p:nvSpPr>
        <p:spPr>
          <a:xfrm>
            <a:off x="838200" y="1651818"/>
            <a:ext cx="10885714" cy="4977581"/>
          </a:xfrm>
        </p:spPr>
        <p:txBody>
          <a:bodyPr>
            <a:normAutofit fontScale="85000" lnSpcReduction="10000"/>
          </a:bodyPr>
          <a:lstStyle/>
          <a:p>
            <a:pPr marL="0" indent="0">
              <a:buNone/>
            </a:pPr>
            <a:r>
              <a:rPr lang="en-US" altLang="en-US" dirty="0"/>
              <a:t>Issues</a:t>
            </a:r>
          </a:p>
          <a:p>
            <a:pPr lvl="1"/>
            <a:r>
              <a:rPr lang="en-US" altLang="en-US" dirty="0"/>
              <a:t>The patient is about to suffocate due to an overwhelming allergic reaction and you can only slow it for </a:t>
            </a:r>
            <a:r>
              <a:rPr lang="en-US" altLang="en-US" b="1" dirty="0"/>
              <a:t>20-40 minutes</a:t>
            </a:r>
          </a:p>
          <a:p>
            <a:pPr lvl="1"/>
            <a:r>
              <a:rPr lang="en-US" altLang="en-US" dirty="0"/>
              <a:t>Make sure two </a:t>
            </a:r>
            <a:r>
              <a:rPr lang="en-US" altLang="en-US" dirty="0" err="1"/>
              <a:t>EpiPens</a:t>
            </a:r>
            <a:r>
              <a:rPr lang="en-US" altLang="en-US" dirty="0"/>
              <a:t> and Benadryl are easily accessible</a:t>
            </a:r>
          </a:p>
          <a:p>
            <a:pPr marL="0" indent="0">
              <a:buNone/>
            </a:pPr>
            <a:r>
              <a:rPr lang="en-US" altLang="en-US" dirty="0"/>
              <a:t>Symptoms</a:t>
            </a:r>
          </a:p>
          <a:p>
            <a:pPr lvl="1"/>
            <a:r>
              <a:rPr lang="en-US" altLang="en-US" dirty="0"/>
              <a:t>Difficulty breathing and swelling in face/throat</a:t>
            </a:r>
          </a:p>
          <a:p>
            <a:pPr lvl="2"/>
            <a:r>
              <a:rPr lang="en-US" altLang="en-US" dirty="0"/>
              <a:t>Itching with or without hives, flushed or pallid skin </a:t>
            </a:r>
            <a:r>
              <a:rPr lang="en-US" altLang="en-US" b="1" dirty="0"/>
              <a:t>without respiratory distress </a:t>
            </a:r>
            <a:r>
              <a:rPr lang="en-US" altLang="en-US" dirty="0"/>
              <a:t>is “just” an allergic reaction</a:t>
            </a:r>
          </a:p>
          <a:p>
            <a:pPr lvl="1"/>
            <a:r>
              <a:rPr lang="en-US" altLang="en-US" dirty="0"/>
              <a:t>Shock symptoms (increasing heart and respiration, decreasing blood pressure before  </a:t>
            </a:r>
            <a:r>
              <a:rPr lang="en-US" altLang="en-US" dirty="0" err="1"/>
              <a:t>Epipen</a:t>
            </a:r>
            <a:r>
              <a:rPr lang="en-US" altLang="en-US" dirty="0"/>
              <a:t> administered)</a:t>
            </a:r>
          </a:p>
          <a:p>
            <a:pPr marL="0" indent="0">
              <a:buNone/>
            </a:pPr>
            <a:r>
              <a:rPr lang="en-US" altLang="en-US" dirty="0"/>
              <a:t>Treatment</a:t>
            </a:r>
          </a:p>
          <a:p>
            <a:pPr lvl="1"/>
            <a:r>
              <a:rPr lang="en-US" altLang="en-US" dirty="0"/>
              <a:t>Apply </a:t>
            </a:r>
            <a:r>
              <a:rPr lang="en-US" altLang="en-US" dirty="0" err="1"/>
              <a:t>EpiPen</a:t>
            </a:r>
            <a:r>
              <a:rPr lang="en-US" altLang="en-US" dirty="0"/>
              <a:t> for 10 seconds as soon as breathing problems start</a:t>
            </a:r>
          </a:p>
          <a:p>
            <a:pPr lvl="1"/>
            <a:r>
              <a:rPr lang="en-US" altLang="en-US" dirty="0"/>
              <a:t>Second </a:t>
            </a:r>
            <a:r>
              <a:rPr lang="en-US" altLang="en-US" dirty="0" err="1"/>
              <a:t>EpiPen</a:t>
            </a:r>
            <a:r>
              <a:rPr lang="en-US" altLang="en-US" dirty="0"/>
              <a:t> if no results in first 5 minutes; otherwise will need to administer again in ~20 minutes (once needed again)</a:t>
            </a:r>
          </a:p>
          <a:p>
            <a:pPr lvl="1"/>
            <a:r>
              <a:rPr lang="en-US" altLang="en-US" dirty="0"/>
              <a:t>Use Benadryl to prolong effect of </a:t>
            </a:r>
            <a:r>
              <a:rPr lang="en-US" altLang="en-US" dirty="0" err="1"/>
              <a:t>EpiPen</a:t>
            </a:r>
            <a:endParaRPr lang="en-US" altLang="en-US" dirty="0"/>
          </a:p>
          <a:p>
            <a:pPr lvl="1"/>
            <a:r>
              <a:rPr lang="en-US" altLang="en-US" dirty="0"/>
              <a:t>MUST GET TO AMBULANCE IN </a:t>
            </a:r>
            <a:r>
              <a:rPr lang="en-US" altLang="en-US" b="1" dirty="0"/>
              <a:t>20-40 minutes </a:t>
            </a:r>
            <a:r>
              <a:rPr lang="en-US" altLang="en-US" dirty="0"/>
              <a:t>to survive.  PULL OUT ALL THE STOPS TO GET THEM TO ADVANCED MEDICAL AID (anyone with epinephrine)  </a:t>
            </a:r>
          </a:p>
        </p:txBody>
      </p:sp>
    </p:spTree>
    <p:extLst>
      <p:ext uri="{BB962C8B-B14F-4D97-AF65-F5344CB8AC3E}">
        <p14:creationId xmlns:p14="http://schemas.microsoft.com/office/powerpoint/2010/main" val="28115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4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ltLang="en-US" dirty="0"/>
              <a:t>Sea Sickness/Nausea</a:t>
            </a:r>
          </a:p>
        </p:txBody>
      </p:sp>
      <p:sp>
        <p:nvSpPr>
          <p:cNvPr id="112643" name="Content Placeholder 2"/>
          <p:cNvSpPr>
            <a:spLocks noGrp="1"/>
          </p:cNvSpPr>
          <p:nvPr>
            <p:ph idx="1"/>
          </p:nvPr>
        </p:nvSpPr>
        <p:spPr>
          <a:xfrm>
            <a:off x="164892" y="1558977"/>
            <a:ext cx="11707318" cy="4946754"/>
          </a:xfrm>
        </p:spPr>
        <p:txBody>
          <a:bodyPr>
            <a:noAutofit/>
          </a:bodyPr>
          <a:lstStyle/>
          <a:p>
            <a:pPr marL="0" indent="0">
              <a:buNone/>
            </a:pPr>
            <a:r>
              <a:rPr lang="en-US" altLang="en-US" dirty="0"/>
              <a:t>Issues</a:t>
            </a:r>
          </a:p>
          <a:p>
            <a:pPr lvl="1"/>
            <a:r>
              <a:rPr lang="en-US" altLang="en-US" dirty="0"/>
              <a:t>Unless you have good medicines, patient will be unable to paddle and extremely miserable.  Trip over.</a:t>
            </a:r>
          </a:p>
          <a:p>
            <a:pPr lvl="1"/>
            <a:r>
              <a:rPr lang="en-US" altLang="en-US" dirty="0"/>
              <a:t>Vomiting over the side = patient drowns</a:t>
            </a:r>
          </a:p>
          <a:p>
            <a:pPr marL="0" indent="0">
              <a:buNone/>
            </a:pPr>
            <a:r>
              <a:rPr lang="en-US" altLang="en-US" dirty="0"/>
              <a:t>Symptoms</a:t>
            </a:r>
          </a:p>
          <a:p>
            <a:pPr lvl="1"/>
            <a:r>
              <a:rPr lang="en-US" altLang="en-US" dirty="0"/>
              <a:t>“Green,” pale, sweating, miserable</a:t>
            </a:r>
          </a:p>
          <a:p>
            <a:pPr marL="0" indent="0">
              <a:buNone/>
            </a:pPr>
            <a:r>
              <a:rPr lang="en-US" altLang="en-US" dirty="0"/>
              <a:t>Treatment</a:t>
            </a:r>
          </a:p>
          <a:p>
            <a:pPr lvl="1"/>
            <a:r>
              <a:rPr lang="en-US" altLang="en-US" dirty="0"/>
              <a:t>Get off the water</a:t>
            </a:r>
          </a:p>
          <a:p>
            <a:pPr lvl="1"/>
            <a:r>
              <a:rPr lang="en-US" altLang="en-US" dirty="0"/>
              <a:t>Look at horizon</a:t>
            </a:r>
          </a:p>
          <a:p>
            <a:pPr lvl="1"/>
            <a:r>
              <a:rPr lang="en-US" altLang="en-US" dirty="0"/>
              <a:t>Ginger or better *before* going on the water</a:t>
            </a:r>
          </a:p>
          <a:p>
            <a:pPr lvl="1"/>
            <a:r>
              <a:rPr lang="en-US" altLang="en-US" dirty="0"/>
              <a:t>Try to determine if this is brought on by motion or food poisoning</a:t>
            </a:r>
          </a:p>
          <a:p>
            <a:pPr lvl="1"/>
            <a:r>
              <a:rPr lang="en-US" altLang="en-US" dirty="0"/>
              <a:t>Vomit on spray deck and rinse off.</a:t>
            </a:r>
          </a:p>
        </p:txBody>
      </p:sp>
    </p:spTree>
    <p:extLst>
      <p:ext uri="{BB962C8B-B14F-4D97-AF65-F5344CB8AC3E}">
        <p14:creationId xmlns:p14="http://schemas.microsoft.com/office/powerpoint/2010/main" val="424205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4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a:t>The pre-trip interview</a:t>
            </a:r>
          </a:p>
        </p:txBody>
      </p:sp>
      <p:sp>
        <p:nvSpPr>
          <p:cNvPr id="70659" name="Rectangle 3"/>
          <p:cNvSpPr>
            <a:spLocks noGrp="1" noChangeArrowheads="1"/>
          </p:cNvSpPr>
          <p:nvPr>
            <p:ph type="body" idx="1"/>
          </p:nvPr>
        </p:nvSpPr>
        <p:spPr>
          <a:xfrm>
            <a:off x="838200" y="1499507"/>
            <a:ext cx="10515600" cy="4351338"/>
          </a:xfrm>
        </p:spPr>
        <p:txBody>
          <a:bodyPr>
            <a:normAutofit fontScale="92500" lnSpcReduction="10000"/>
          </a:bodyPr>
          <a:lstStyle/>
          <a:p>
            <a:pPr eaLnBrk="1" hangingPunct="1"/>
            <a:r>
              <a:rPr lang="en-US" altLang="en-US" dirty="0"/>
              <a:t>Make sure people are right for the trip</a:t>
            </a:r>
          </a:p>
          <a:p>
            <a:pPr lvl="1"/>
            <a:r>
              <a:rPr lang="en-US" altLang="en-US" dirty="0"/>
              <a:t>If you don’t know them, talk to them (phone or email):</a:t>
            </a:r>
          </a:p>
          <a:p>
            <a:pPr eaLnBrk="1" hangingPunct="1"/>
            <a:r>
              <a:rPr lang="en-US" altLang="en-US" dirty="0"/>
              <a:t>Ask them about:</a:t>
            </a:r>
          </a:p>
          <a:p>
            <a:pPr lvl="1" eaLnBrk="1" hangingPunct="1"/>
            <a:r>
              <a:rPr lang="en-US" altLang="en-US" dirty="0"/>
              <a:t>Are they wet-exit certified (should be noted on the copy of their registration e-mail)</a:t>
            </a:r>
          </a:p>
          <a:p>
            <a:pPr lvl="1" eaLnBrk="1" hangingPunct="1"/>
            <a:r>
              <a:rPr lang="en-US" altLang="en-US" dirty="0"/>
              <a:t>Do they have the experience they need?   Where do they like to paddle?</a:t>
            </a:r>
          </a:p>
          <a:p>
            <a:pPr lvl="2"/>
            <a:r>
              <a:rPr lang="en-US" altLang="en-US" dirty="0"/>
              <a:t>Watch out for know-nothing “experts” and over-confident “pros”.</a:t>
            </a:r>
          </a:p>
          <a:p>
            <a:pPr lvl="1" eaLnBrk="1" hangingPunct="1"/>
            <a:r>
              <a:rPr lang="en-US" altLang="en-US" dirty="0"/>
              <a:t>What do they do when they capsize?</a:t>
            </a:r>
          </a:p>
          <a:p>
            <a:pPr lvl="1" eaLnBrk="1" hangingPunct="1"/>
            <a:r>
              <a:rPr lang="en-US" altLang="en-US" dirty="0"/>
              <a:t>Dynamic Water:  how consistent is their combat roll, and when did they last use it?</a:t>
            </a:r>
          </a:p>
          <a:p>
            <a:pPr lvl="1" eaLnBrk="1" hangingPunct="1"/>
            <a:r>
              <a:rPr lang="en-US" altLang="en-US" dirty="0"/>
              <a:t>Do they have the right equipment and clothing?</a:t>
            </a:r>
          </a:p>
          <a:p>
            <a:pPr lvl="1" eaLnBrk="1" hangingPunct="1"/>
            <a:r>
              <a:rPr lang="en-US" altLang="en-US" dirty="0"/>
              <a:t>Are they in shape for the planned trip?</a:t>
            </a:r>
          </a:p>
          <a:p>
            <a:pPr lvl="1" eaLnBrk="1" hangingPunct="1"/>
            <a:r>
              <a:rPr lang="en-US" altLang="en-US" dirty="0"/>
              <a:t>Any medical issues?   A diabetic will need to stop to eat frequently</a:t>
            </a:r>
          </a:p>
          <a:p>
            <a:pPr lvl="2"/>
            <a:r>
              <a:rPr lang="en-US" altLang="en-US" dirty="0"/>
              <a:t>Doesn’t disqualify them, but you need to plan for this and have a trip where it is possible</a:t>
            </a:r>
          </a:p>
        </p:txBody>
      </p:sp>
      <p:sp>
        <p:nvSpPr>
          <p:cNvPr id="70660" name="Text Box 4"/>
          <p:cNvSpPr txBox="1">
            <a:spLocks noChangeArrowheads="1"/>
          </p:cNvSpPr>
          <p:nvPr/>
        </p:nvSpPr>
        <p:spPr bwMode="auto">
          <a:xfrm>
            <a:off x="1790700" y="5960491"/>
            <a:ext cx="8610600" cy="4413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400">
                <a:solidFill>
                  <a:schemeClr val="tx1"/>
                </a:solidFill>
              </a:rPr>
              <a:t>When in doubt, gently guide them to a more appropriate trip.</a:t>
            </a:r>
          </a:p>
        </p:txBody>
      </p:sp>
    </p:spTree>
    <p:extLst>
      <p:ext uri="{BB962C8B-B14F-4D97-AF65-F5344CB8AC3E}">
        <p14:creationId xmlns:p14="http://schemas.microsoft.com/office/powerpoint/2010/main" val="235374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participant questions</a:t>
            </a:r>
          </a:p>
        </p:txBody>
      </p:sp>
      <p:sp>
        <p:nvSpPr>
          <p:cNvPr id="3" name="Content Placeholder 2"/>
          <p:cNvSpPr>
            <a:spLocks noGrp="1"/>
          </p:cNvSpPr>
          <p:nvPr>
            <p:ph idx="1"/>
          </p:nvPr>
        </p:nvSpPr>
        <p:spPr/>
        <p:txBody>
          <a:bodyPr>
            <a:normAutofit fontScale="92500"/>
          </a:bodyPr>
          <a:lstStyle/>
          <a:p>
            <a:r>
              <a:rPr lang="en-US" dirty="0"/>
              <a:t>After Charles took this class, he asked people so many questions they were scared away.</a:t>
            </a:r>
          </a:p>
          <a:p>
            <a:r>
              <a:rPr lang="en-US" dirty="0"/>
              <a:t>Here is what he asks them now if he doesn’t know them or their skill level:</a:t>
            </a:r>
          </a:p>
          <a:p>
            <a:pPr lvl="1"/>
            <a:r>
              <a:rPr lang="en-US" dirty="0"/>
              <a:t>(Ocean Classes) What skills do you wish to work on at the coast in lumpy waters?</a:t>
            </a:r>
          </a:p>
          <a:p>
            <a:pPr lvl="1"/>
            <a:r>
              <a:rPr lang="en-US" dirty="0"/>
              <a:t>(Ocean Paddles) What sort of coastal paddling have you done, and what do you consider your upper level?</a:t>
            </a:r>
          </a:p>
          <a:p>
            <a:pPr lvl="1"/>
            <a:r>
              <a:rPr lang="en-US" dirty="0"/>
              <a:t>Can you tell me about some of your recent paddles?  </a:t>
            </a:r>
          </a:p>
          <a:p>
            <a:pPr lvl="1"/>
            <a:r>
              <a:rPr lang="en-US" dirty="0"/>
              <a:t>What sort of immersion gear do you have (do you have a </a:t>
            </a:r>
            <a:r>
              <a:rPr lang="en-US" dirty="0" err="1"/>
              <a:t>drysuit</a:t>
            </a:r>
            <a:r>
              <a:rPr lang="en-US" dirty="0"/>
              <a:t>, wetsuit, etc.)?</a:t>
            </a:r>
          </a:p>
          <a:p>
            <a:pPr lvl="1"/>
            <a:r>
              <a:rPr lang="en-US" dirty="0"/>
              <a:t>When was your last wet exit and rescue (intentional or otherwise)?</a:t>
            </a:r>
          </a:p>
          <a:p>
            <a:pPr lvl="1"/>
            <a:r>
              <a:rPr lang="en-US" dirty="0"/>
              <a:t>What do you want to get out of this trip/class?</a:t>
            </a:r>
          </a:p>
          <a:p>
            <a:pPr lvl="1"/>
            <a:r>
              <a:rPr lang="en-US" dirty="0"/>
              <a:t>Do you understand why this trip/class was rated at level XX?</a:t>
            </a:r>
          </a:p>
        </p:txBody>
      </p:sp>
    </p:spTree>
    <p:extLst>
      <p:ext uri="{BB962C8B-B14F-4D97-AF65-F5344CB8AC3E}">
        <p14:creationId xmlns:p14="http://schemas.microsoft.com/office/powerpoint/2010/main" val="201866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dirty="0"/>
              <a:t>Exercise: the pre-trip interview</a:t>
            </a:r>
          </a:p>
        </p:txBody>
      </p:sp>
      <p:sp>
        <p:nvSpPr>
          <p:cNvPr id="71683" name="Rectangle 3"/>
          <p:cNvSpPr>
            <a:spLocks noGrp="1" noChangeArrowheads="1"/>
          </p:cNvSpPr>
          <p:nvPr>
            <p:ph type="body" idx="1"/>
          </p:nvPr>
        </p:nvSpPr>
        <p:spPr/>
        <p:txBody>
          <a:bodyPr>
            <a:normAutofit/>
          </a:bodyPr>
          <a:lstStyle/>
          <a:p>
            <a:pPr eaLnBrk="1" hangingPunct="1"/>
            <a:r>
              <a:rPr lang="en-US" altLang="en-US" sz="3200" dirty="0"/>
              <a:t>Conduct a pre-trip interview.  During an OOPS event in Washington we are going to be doing rescue practice in Canoe Pass at Deception Pass</a:t>
            </a:r>
          </a:p>
          <a:p>
            <a:pPr eaLnBrk="1" hangingPunct="1"/>
            <a:r>
              <a:rPr lang="en-US" altLang="en-US" sz="3200" dirty="0"/>
              <a:t>Key points to note:</a:t>
            </a:r>
          </a:p>
          <a:p>
            <a:pPr lvl="1" eaLnBrk="1" hangingPunct="1"/>
            <a:r>
              <a:rPr lang="en-US" altLang="en-US" sz="2800" dirty="0"/>
              <a:t>Be encouraging.</a:t>
            </a:r>
          </a:p>
          <a:p>
            <a:pPr lvl="1" eaLnBrk="1" hangingPunct="1"/>
            <a:r>
              <a:rPr lang="en-US" altLang="en-US" sz="2800" dirty="0"/>
              <a:t>Be realistic … remember if you give in and let an unprepared person join the group, everyone suffers.</a:t>
            </a:r>
          </a:p>
          <a:p>
            <a:pPr lvl="1" eaLnBrk="1" hangingPunct="1"/>
            <a:r>
              <a:rPr lang="en-US" altLang="en-US" sz="2800" dirty="0"/>
              <a:t>Steer the person to a more appropriate OOPS trip if that makes sense.</a:t>
            </a:r>
          </a:p>
        </p:txBody>
      </p:sp>
      <p:sp>
        <p:nvSpPr>
          <p:cNvPr id="4" name="TextBox 3">
            <a:extLst>
              <a:ext uri="{FF2B5EF4-FFF2-40B4-BE49-F238E27FC236}">
                <a16:creationId xmlns:a16="http://schemas.microsoft.com/office/drawing/2014/main" id="{CC647777-0D02-4E31-97A0-E81F0162864A}"/>
              </a:ext>
            </a:extLst>
          </p:cNvPr>
          <p:cNvSpPr txBox="1"/>
          <p:nvPr/>
        </p:nvSpPr>
        <p:spPr>
          <a:xfrm rot="20834387">
            <a:off x="6634500" y="3136612"/>
            <a:ext cx="4372304" cy="584775"/>
          </a:xfrm>
          <a:prstGeom prst="rect">
            <a:avLst/>
          </a:prstGeom>
          <a:solidFill>
            <a:schemeClr val="accent1">
              <a:lumMod val="40000"/>
              <a:lumOff val="60000"/>
            </a:schemeClr>
          </a:solidFill>
        </p:spPr>
        <p:txBody>
          <a:bodyPr wrap="square" rtlCol="0">
            <a:spAutoFit/>
          </a:bodyPr>
          <a:lstStyle/>
          <a:p>
            <a:pPr algn="ctr"/>
            <a:r>
              <a:rPr lang="en-US" sz="3200" b="1" dirty="0"/>
              <a:t>If people need it</a:t>
            </a:r>
          </a:p>
        </p:txBody>
      </p:sp>
    </p:spTree>
    <p:extLst>
      <p:ext uri="{BB962C8B-B14F-4D97-AF65-F5344CB8AC3E}">
        <p14:creationId xmlns:p14="http://schemas.microsoft.com/office/powerpoint/2010/main" val="266271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Mandatory Organizer Tasks the Day of Every OOPS Trip</a:t>
            </a:r>
          </a:p>
        </p:txBody>
      </p:sp>
      <p:sp>
        <p:nvSpPr>
          <p:cNvPr id="3" name="Content Placeholder 2"/>
          <p:cNvSpPr>
            <a:spLocks noGrp="1"/>
          </p:cNvSpPr>
          <p:nvPr>
            <p:ph idx="1"/>
          </p:nvPr>
        </p:nvSpPr>
        <p:spPr>
          <a:xfrm>
            <a:off x="483476" y="1588606"/>
            <a:ext cx="11337222" cy="5125959"/>
          </a:xfrm>
        </p:spPr>
        <p:txBody>
          <a:bodyPr>
            <a:noAutofit/>
          </a:bodyPr>
          <a:lstStyle/>
          <a:p>
            <a:r>
              <a:rPr lang="en-US" sz="1800" dirty="0"/>
              <a:t>Make sure you arrive prepared with the latest weather, wind, swell, tide, and current information for 12 hours on either side of the trip</a:t>
            </a:r>
          </a:p>
          <a:p>
            <a:pPr lvl="1"/>
            <a:r>
              <a:rPr lang="en-US" sz="1400" dirty="0"/>
              <a:t>Strongly encourage your participants to come prepared as well – quiz them!</a:t>
            </a:r>
          </a:p>
          <a:p>
            <a:r>
              <a:rPr lang="en-US" sz="1800" dirty="0"/>
              <a:t>Arrive early so you can meet people and redirect to a Plan B paddle if necessary</a:t>
            </a:r>
          </a:p>
          <a:p>
            <a:r>
              <a:rPr lang="en-US" sz="1800" dirty="0"/>
              <a:t>Make sure everyone signs the waiver</a:t>
            </a:r>
          </a:p>
          <a:p>
            <a:r>
              <a:rPr lang="en-US" sz="1800" dirty="0"/>
              <a:t>Check on equipment as it arrives (proper boats, immersion wear)</a:t>
            </a:r>
          </a:p>
          <a:p>
            <a:r>
              <a:rPr lang="en-US" sz="1800" dirty="0"/>
              <a:t>Get people help taking boats to/from cars to water</a:t>
            </a:r>
          </a:p>
          <a:p>
            <a:r>
              <a:rPr lang="en-US" sz="1800" dirty="0"/>
              <a:t>Conduct the official pre-trip briefing (use </a:t>
            </a:r>
            <a:r>
              <a:rPr lang="en-US" sz="1800" u="sng" dirty="0">
                <a:hlinkClick r:id="rId2"/>
              </a:rPr>
              <a:t>Pre-trip Checklist and Trip Rating Guide</a:t>
            </a:r>
            <a:r>
              <a:rPr lang="en-US" sz="1800" u="sng" dirty="0"/>
              <a:t> </a:t>
            </a:r>
            <a:r>
              <a:rPr lang="en-US" sz="1800" dirty="0"/>
              <a:t>on website)</a:t>
            </a:r>
          </a:p>
          <a:p>
            <a:pPr lvl="1"/>
            <a:r>
              <a:rPr lang="en-US" sz="1400" dirty="0"/>
              <a:t>Introductions</a:t>
            </a:r>
          </a:p>
          <a:p>
            <a:pPr lvl="1"/>
            <a:r>
              <a:rPr lang="en-US" sz="1400" dirty="0"/>
              <a:t>Verify everyone signed waiver</a:t>
            </a:r>
          </a:p>
          <a:p>
            <a:pPr lvl="1"/>
            <a:r>
              <a:rPr lang="en-US" sz="1400" dirty="0"/>
              <a:t>Discuss itinerary, rest stops, lunch spots, bail outs</a:t>
            </a:r>
          </a:p>
          <a:p>
            <a:pPr lvl="1"/>
            <a:r>
              <a:rPr lang="en-US" sz="1400" dirty="0"/>
              <a:t>Get everyone to identify possible risks, conditions, hazards, medical conditions</a:t>
            </a:r>
          </a:p>
          <a:p>
            <a:pPr lvl="1"/>
            <a:r>
              <a:rPr lang="en-US" sz="1400" dirty="0"/>
              <a:t>Safety discussion (mutual comfort, capsizes, towing)</a:t>
            </a:r>
          </a:p>
          <a:p>
            <a:pPr lvl="1"/>
            <a:r>
              <a:rPr lang="en-US" sz="1400" dirty="0"/>
              <a:t>Go over communication methods</a:t>
            </a:r>
          </a:p>
          <a:p>
            <a:pPr lvl="1"/>
            <a:r>
              <a:rPr lang="en-US" sz="1400" dirty="0"/>
              <a:t>Equipment check, who has what, radio and zipper checks</a:t>
            </a:r>
          </a:p>
          <a:p>
            <a:pPr lvl="1"/>
            <a:r>
              <a:rPr lang="en-US" sz="1400" dirty="0"/>
              <a:t>Group Expectations</a:t>
            </a:r>
          </a:p>
          <a:p>
            <a:r>
              <a:rPr lang="en-US" sz="1800" dirty="0"/>
              <a:t>Give people a place to meet when launched, then get someone experienced out there first</a:t>
            </a:r>
          </a:p>
        </p:txBody>
      </p:sp>
    </p:spTree>
    <p:extLst>
      <p:ext uri="{BB962C8B-B14F-4D97-AF65-F5344CB8AC3E}">
        <p14:creationId xmlns:p14="http://schemas.microsoft.com/office/powerpoint/2010/main" val="229553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way to remember what to cover before you get on the water (personal trips)</a:t>
            </a:r>
          </a:p>
        </p:txBody>
      </p:sp>
      <p:sp>
        <p:nvSpPr>
          <p:cNvPr id="3" name="Content Placeholder 2"/>
          <p:cNvSpPr>
            <a:spLocks noGrp="1"/>
          </p:cNvSpPr>
          <p:nvPr>
            <p:ph idx="1"/>
          </p:nvPr>
        </p:nvSpPr>
        <p:spPr>
          <a:xfrm>
            <a:off x="838200" y="1825624"/>
            <a:ext cx="10515600" cy="4740067"/>
          </a:xfrm>
        </p:spPr>
        <p:txBody>
          <a:bodyPr>
            <a:normAutofit/>
          </a:bodyPr>
          <a:lstStyle/>
          <a:p>
            <a:r>
              <a:rPr lang="en-US" dirty="0"/>
              <a:t>M. Y. A. B. C. D. E.</a:t>
            </a:r>
          </a:p>
          <a:p>
            <a:pPr lvl="1"/>
            <a:r>
              <a:rPr lang="en-US" dirty="0"/>
              <a:t>Me – Introduction and a bit about me</a:t>
            </a:r>
          </a:p>
          <a:p>
            <a:pPr lvl="1"/>
            <a:r>
              <a:rPr lang="en-US" dirty="0"/>
              <a:t>You – introductions from the group</a:t>
            </a:r>
          </a:p>
          <a:p>
            <a:pPr lvl="1"/>
            <a:r>
              <a:rPr lang="en-US" dirty="0"/>
              <a:t>Area – the plan for the day, the water we will be on, and the “type” of trip we will be undertaking</a:t>
            </a:r>
          </a:p>
          <a:p>
            <a:pPr lvl="1"/>
            <a:r>
              <a:rPr lang="en-US" dirty="0"/>
              <a:t>Boats and kit – safety check and also who has what kit and where</a:t>
            </a:r>
          </a:p>
          <a:p>
            <a:pPr lvl="1"/>
            <a:r>
              <a:rPr lang="en-US" dirty="0"/>
              <a:t>Communication – how we will communicate, signals we will use</a:t>
            </a:r>
          </a:p>
          <a:p>
            <a:pPr lvl="1"/>
            <a:r>
              <a:rPr lang="en-US" dirty="0"/>
              <a:t>Doctor – invitation for anyone to let me know of any relevant medical needs and a reminder for people to carry any relevant medication</a:t>
            </a:r>
          </a:p>
          <a:p>
            <a:pPr lvl="1"/>
            <a:r>
              <a:rPr lang="en-US" dirty="0"/>
              <a:t>Emergency – what to do if an emergency occurs – a swim brief and what the rest of the group should do</a:t>
            </a:r>
          </a:p>
        </p:txBody>
      </p:sp>
    </p:spTree>
    <p:extLst>
      <p:ext uri="{BB962C8B-B14F-4D97-AF65-F5344CB8AC3E}">
        <p14:creationId xmlns:p14="http://schemas.microsoft.com/office/powerpoint/2010/main" val="1975660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676A-4B57-4366-AA59-732451FD33E0}"/>
              </a:ext>
            </a:extLst>
          </p:cNvPr>
          <p:cNvSpPr>
            <a:spLocks noGrp="1"/>
          </p:cNvSpPr>
          <p:nvPr>
            <p:ph type="title"/>
          </p:nvPr>
        </p:nvSpPr>
        <p:spPr/>
        <p:txBody>
          <a:bodyPr/>
          <a:lstStyle/>
          <a:p>
            <a:r>
              <a:rPr lang="en-US" dirty="0"/>
              <a:t>After your paddle returns to the take-out</a:t>
            </a:r>
          </a:p>
        </p:txBody>
      </p:sp>
      <p:sp>
        <p:nvSpPr>
          <p:cNvPr id="3" name="Content Placeholder 2">
            <a:extLst>
              <a:ext uri="{FF2B5EF4-FFF2-40B4-BE49-F238E27FC236}">
                <a16:creationId xmlns:a16="http://schemas.microsoft.com/office/drawing/2014/main" id="{9DE713A8-955C-4173-B50B-5D77128C5DCE}"/>
              </a:ext>
            </a:extLst>
          </p:cNvPr>
          <p:cNvSpPr>
            <a:spLocks noGrp="1"/>
          </p:cNvSpPr>
          <p:nvPr>
            <p:ph idx="1"/>
          </p:nvPr>
        </p:nvSpPr>
        <p:spPr>
          <a:xfrm>
            <a:off x="838200" y="1690688"/>
            <a:ext cx="10515600" cy="4728041"/>
          </a:xfrm>
        </p:spPr>
        <p:txBody>
          <a:bodyPr>
            <a:normAutofit fontScale="92500" lnSpcReduction="10000"/>
          </a:bodyPr>
          <a:lstStyle/>
          <a:p>
            <a:r>
              <a:rPr lang="en-US" sz="2400" dirty="0"/>
              <a:t>Just before landing, ask people to gather before leaving and share feedback</a:t>
            </a:r>
          </a:p>
          <a:p>
            <a:r>
              <a:rPr lang="en-US" sz="2400" dirty="0"/>
              <a:t>Double-check that everyone signed the waiver</a:t>
            </a:r>
          </a:p>
          <a:p>
            <a:r>
              <a:rPr lang="en-US" sz="2400" dirty="0"/>
              <a:t>Help people get their boats back on their cars</a:t>
            </a:r>
          </a:p>
          <a:p>
            <a:pPr lvl="1"/>
            <a:r>
              <a:rPr lang="en-US" sz="2000" dirty="0"/>
              <a:t>People will be tired and forgetful</a:t>
            </a:r>
          </a:p>
          <a:p>
            <a:pPr lvl="1"/>
            <a:r>
              <a:rPr lang="en-US" sz="2000" dirty="0"/>
              <a:t>If there is a wind, make sure someone is always actively holding a boat until someone else secures it to the car with at least one strap</a:t>
            </a:r>
          </a:p>
          <a:p>
            <a:r>
              <a:rPr lang="en-US" sz="2400" dirty="0"/>
              <a:t>Make sure everyone has had something to eat and drink before they drive away</a:t>
            </a:r>
          </a:p>
          <a:p>
            <a:pPr lvl="1"/>
            <a:r>
              <a:rPr lang="en-US" sz="2000" dirty="0"/>
              <a:t>To prevent falling asleep at the wheel on the way home</a:t>
            </a:r>
          </a:p>
          <a:p>
            <a:pPr lvl="1"/>
            <a:r>
              <a:rPr lang="en-US" sz="2000" dirty="0"/>
              <a:t>Or gather a local eating joint for a meal together</a:t>
            </a:r>
          </a:p>
          <a:p>
            <a:r>
              <a:rPr lang="en-US" sz="2400" dirty="0"/>
              <a:t>Make a quick note of anything you want to put in the post-trip report (conditions seen, unexpected hazards, people who did really well or had troubles, rescues done, first aid given, equipment failures, etc.) or privately communicate to the Trips Board member.</a:t>
            </a:r>
          </a:p>
          <a:p>
            <a:r>
              <a:rPr lang="en-US" sz="2400" dirty="0"/>
              <a:t>E-mail a double-sided scan of the signed waivers to the Trips Board member (</a:t>
            </a:r>
            <a:r>
              <a:rPr lang="en-US" sz="2400" dirty="0">
                <a:hlinkClick r:id="rId2"/>
              </a:rPr>
              <a:t>trips@oopskayak.org</a:t>
            </a:r>
            <a:r>
              <a:rPr lang="en-US" sz="2400" dirty="0"/>
              <a:t>) or deliver it to them in-person.</a:t>
            </a:r>
          </a:p>
        </p:txBody>
      </p:sp>
    </p:spTree>
    <p:extLst>
      <p:ext uri="{BB962C8B-B14F-4D97-AF65-F5344CB8AC3E}">
        <p14:creationId xmlns:p14="http://schemas.microsoft.com/office/powerpoint/2010/main" val="2892132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9805-9B6E-4F32-8DCB-CB4EB0F0B110}"/>
              </a:ext>
            </a:extLst>
          </p:cNvPr>
          <p:cNvSpPr>
            <a:spLocks noGrp="1"/>
          </p:cNvSpPr>
          <p:nvPr>
            <p:ph type="title"/>
          </p:nvPr>
        </p:nvSpPr>
        <p:spPr/>
        <p:txBody>
          <a:bodyPr/>
          <a:lstStyle/>
          <a:p>
            <a:r>
              <a:rPr lang="en-US" dirty="0"/>
              <a:t>Preparing to submit a Post-Trip Report</a:t>
            </a:r>
          </a:p>
        </p:txBody>
      </p:sp>
      <p:sp>
        <p:nvSpPr>
          <p:cNvPr id="3" name="Content Placeholder 2">
            <a:extLst>
              <a:ext uri="{FF2B5EF4-FFF2-40B4-BE49-F238E27FC236}">
                <a16:creationId xmlns:a16="http://schemas.microsoft.com/office/drawing/2014/main" id="{27409419-2EBD-44CF-A364-012135913499}"/>
              </a:ext>
            </a:extLst>
          </p:cNvPr>
          <p:cNvSpPr>
            <a:spLocks noGrp="1"/>
          </p:cNvSpPr>
          <p:nvPr>
            <p:ph idx="1"/>
          </p:nvPr>
        </p:nvSpPr>
        <p:spPr/>
        <p:txBody>
          <a:bodyPr>
            <a:normAutofit fontScale="92500" lnSpcReduction="20000"/>
          </a:bodyPr>
          <a:lstStyle/>
          <a:p>
            <a:pPr marL="0" indent="0">
              <a:buNone/>
            </a:pPr>
            <a:r>
              <a:rPr lang="en-US" dirty="0"/>
              <a:t>These are much easier than the original proposal.  You will need:</a:t>
            </a:r>
          </a:p>
          <a:p>
            <a:r>
              <a:rPr lang="en-US" dirty="0"/>
              <a:t>Trip name and date</a:t>
            </a:r>
          </a:p>
          <a:p>
            <a:r>
              <a:rPr lang="en-US" dirty="0"/>
              <a:t>A list of participants including organizers</a:t>
            </a:r>
          </a:p>
          <a:p>
            <a:r>
              <a:rPr lang="en-US" dirty="0"/>
              <a:t>A list of organizers who were on the trip (including yourself)</a:t>
            </a:r>
          </a:p>
          <a:p>
            <a:r>
              <a:rPr lang="en-US" dirty="0"/>
              <a:t>Details on any unexpected conditions and whether the first aid kit was used</a:t>
            </a:r>
          </a:p>
          <a:p>
            <a:r>
              <a:rPr lang="en-US" dirty="0"/>
              <a:t>The overall rating of the actual paddle (see </a:t>
            </a:r>
            <a:r>
              <a:rPr lang="en-US" dirty="0">
                <a:hlinkClick r:id="rId2"/>
              </a:rPr>
              <a:t>https://oopskayak.org/Trip-Rating-System</a:t>
            </a:r>
            <a:r>
              <a:rPr lang="en-US" dirty="0"/>
              <a:t> )</a:t>
            </a:r>
          </a:p>
          <a:p>
            <a:r>
              <a:rPr lang="en-US" dirty="0"/>
              <a:t>Were there any incidents that could result in a suit against OOPS?</a:t>
            </a:r>
          </a:p>
          <a:p>
            <a:r>
              <a:rPr lang="en-US" dirty="0"/>
              <a:t>Do you want to have a private discussion about the trip with the Trips Board member?</a:t>
            </a:r>
          </a:p>
        </p:txBody>
      </p:sp>
    </p:spTree>
    <p:extLst>
      <p:ext uri="{BB962C8B-B14F-4D97-AF65-F5344CB8AC3E}">
        <p14:creationId xmlns:p14="http://schemas.microsoft.com/office/powerpoint/2010/main" val="349146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the Trip Summary</a:t>
            </a:r>
          </a:p>
        </p:txBody>
      </p:sp>
      <p:sp>
        <p:nvSpPr>
          <p:cNvPr id="3" name="Content Placeholder 2"/>
          <p:cNvSpPr>
            <a:spLocks noGrp="1"/>
          </p:cNvSpPr>
          <p:nvPr>
            <p:ph idx="1"/>
          </p:nvPr>
        </p:nvSpPr>
        <p:spPr>
          <a:xfrm>
            <a:off x="466165" y="1532966"/>
            <a:ext cx="11391055" cy="5032726"/>
          </a:xfrm>
        </p:spPr>
        <p:txBody>
          <a:bodyPr>
            <a:normAutofit fontScale="85000" lnSpcReduction="20000"/>
          </a:bodyPr>
          <a:lstStyle/>
          <a:p>
            <a:r>
              <a:rPr lang="en-US" dirty="0"/>
              <a:t>Save flowery prose for Facebook or the Listserv</a:t>
            </a:r>
          </a:p>
          <a:p>
            <a:r>
              <a:rPr lang="en-US" dirty="0"/>
              <a:t>Be factual – this is for learning purposes and to refresh you memory later</a:t>
            </a:r>
          </a:p>
          <a:p>
            <a:pPr lvl="1"/>
            <a:r>
              <a:rPr lang="en-US" dirty="0"/>
              <a:t>Get your times right</a:t>
            </a:r>
          </a:p>
          <a:p>
            <a:pPr lvl="1"/>
            <a:r>
              <a:rPr lang="en-US" dirty="0"/>
              <a:t>Report the correct order of events in detail that would help you or the next person anticipate what they might see if they paddled there</a:t>
            </a:r>
          </a:p>
          <a:p>
            <a:pPr lvl="1"/>
            <a:r>
              <a:rPr lang="en-US" dirty="0"/>
              <a:t>Document incidents in as much detail as possible</a:t>
            </a:r>
          </a:p>
          <a:p>
            <a:pPr lvl="1"/>
            <a:r>
              <a:rPr lang="en-US" dirty="0"/>
              <a:t>Document difficult decisions in as much detail as possible</a:t>
            </a:r>
          </a:p>
          <a:p>
            <a:pPr lvl="1"/>
            <a:r>
              <a:rPr lang="en-US" dirty="0"/>
              <a:t>Note paddlers who did really well, struggled a lot, or who were a management challenge (and how you dealt with the latter)</a:t>
            </a:r>
          </a:p>
          <a:p>
            <a:pPr lvl="1"/>
            <a:r>
              <a:rPr lang="en-US" dirty="0"/>
              <a:t>Other items of note: (neat wildlife, first OOPS trip for someone, paddler that wandered, hazards encountered/avoided, great lunch spots encountered, things you might have done differently, etc.)</a:t>
            </a:r>
          </a:p>
          <a:p>
            <a:pPr lvl="1"/>
            <a:r>
              <a:rPr lang="en-US" dirty="0"/>
              <a:t>Make this a useful reference for the next time you or someone else plans on taking the same trip.</a:t>
            </a:r>
          </a:p>
          <a:p>
            <a:r>
              <a:rPr lang="en-US" dirty="0"/>
              <a:t>Do it while the memories are fresh</a:t>
            </a:r>
          </a:p>
          <a:p>
            <a:r>
              <a:rPr lang="en-US" dirty="0"/>
              <a:t>This document might be used in court if something went wrong</a:t>
            </a:r>
          </a:p>
          <a:p>
            <a:r>
              <a:rPr lang="en-US" dirty="0">
                <a:highlight>
                  <a:srgbClr val="FFFF00"/>
                </a:highlight>
              </a:rPr>
              <a:t>If you need to vent, report someone who was a real problem, risky behavior, etc., contact </a:t>
            </a:r>
            <a:r>
              <a:rPr lang="en-US" dirty="0">
                <a:highlight>
                  <a:srgbClr val="FFFF00"/>
                </a:highlight>
                <a:hlinkClick r:id="rId2"/>
              </a:rPr>
              <a:t>TOHelp@oopskayak.org</a:t>
            </a:r>
            <a:r>
              <a:rPr lang="en-US" dirty="0"/>
              <a:t>  - non-organizers can use this too!</a:t>
            </a:r>
          </a:p>
        </p:txBody>
      </p:sp>
    </p:spTree>
    <p:extLst>
      <p:ext uri="{BB962C8B-B14F-4D97-AF65-F5344CB8AC3E}">
        <p14:creationId xmlns:p14="http://schemas.microsoft.com/office/powerpoint/2010/main" val="258704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326E-BA6F-4CDC-924D-18D7394D2689}"/>
              </a:ext>
            </a:extLst>
          </p:cNvPr>
          <p:cNvSpPr>
            <a:spLocks noGrp="1"/>
          </p:cNvSpPr>
          <p:nvPr>
            <p:ph type="title"/>
          </p:nvPr>
        </p:nvSpPr>
        <p:spPr/>
        <p:txBody>
          <a:bodyPr/>
          <a:lstStyle/>
          <a:p>
            <a:r>
              <a:rPr lang="en-US" dirty="0"/>
              <a:t>Submitting your Post-Trip Report</a:t>
            </a:r>
          </a:p>
        </p:txBody>
      </p:sp>
      <p:sp>
        <p:nvSpPr>
          <p:cNvPr id="3" name="Content Placeholder 2">
            <a:extLst>
              <a:ext uri="{FF2B5EF4-FFF2-40B4-BE49-F238E27FC236}">
                <a16:creationId xmlns:a16="http://schemas.microsoft.com/office/drawing/2014/main" id="{B6D08CE8-354C-440E-962D-06E81B539AF3}"/>
              </a:ext>
            </a:extLst>
          </p:cNvPr>
          <p:cNvSpPr>
            <a:spLocks noGrp="1"/>
          </p:cNvSpPr>
          <p:nvPr>
            <p:ph idx="1"/>
          </p:nvPr>
        </p:nvSpPr>
        <p:spPr>
          <a:xfrm>
            <a:off x="515471" y="1390089"/>
            <a:ext cx="4173070" cy="5297581"/>
          </a:xfrm>
        </p:spPr>
        <p:txBody>
          <a:bodyPr>
            <a:normAutofit/>
          </a:bodyPr>
          <a:lstStyle/>
          <a:p>
            <a:r>
              <a:rPr lang="en-US" sz="2400" dirty="0"/>
              <a:t>Make sure your personal OOPS account is tagged as “Trip Organizers” or “Provisional Trip Organizers” (needed to access post-trip report form)</a:t>
            </a:r>
          </a:p>
          <a:p>
            <a:r>
              <a:rPr lang="en-US" sz="2400" dirty="0"/>
              <a:t>Fill out the post-trip report form at </a:t>
            </a:r>
            <a:r>
              <a:rPr lang="en-US" sz="2400" dirty="0">
                <a:hlinkClick r:id="rId2"/>
              </a:rPr>
              <a:t>https://oopskayak.org/Trips</a:t>
            </a:r>
            <a:r>
              <a:rPr lang="en-US" sz="2400" dirty="0"/>
              <a:t> </a:t>
            </a:r>
          </a:p>
          <a:p>
            <a:endParaRPr lang="en-US" sz="2400" dirty="0"/>
          </a:p>
          <a:p>
            <a:endParaRPr lang="en-US" sz="2400" dirty="0"/>
          </a:p>
        </p:txBody>
      </p:sp>
      <p:pic>
        <p:nvPicPr>
          <p:cNvPr id="5" name="Picture 4">
            <a:extLst>
              <a:ext uri="{FF2B5EF4-FFF2-40B4-BE49-F238E27FC236}">
                <a16:creationId xmlns:a16="http://schemas.microsoft.com/office/drawing/2014/main" id="{F51788D3-5A0C-4E91-BE5F-52F4FF6076C5}"/>
              </a:ext>
            </a:extLst>
          </p:cNvPr>
          <p:cNvPicPr>
            <a:picLocks noChangeAspect="1"/>
          </p:cNvPicPr>
          <p:nvPr/>
        </p:nvPicPr>
        <p:blipFill>
          <a:blip r:embed="rId3"/>
          <a:stretch>
            <a:fillRect/>
          </a:stretch>
        </p:blipFill>
        <p:spPr>
          <a:xfrm>
            <a:off x="4556872" y="1390089"/>
            <a:ext cx="7524750" cy="4572000"/>
          </a:xfrm>
          <a:prstGeom prst="rect">
            <a:avLst/>
          </a:prstGeom>
        </p:spPr>
      </p:pic>
    </p:spTree>
    <p:extLst>
      <p:ext uri="{BB962C8B-B14F-4D97-AF65-F5344CB8AC3E}">
        <p14:creationId xmlns:p14="http://schemas.microsoft.com/office/powerpoint/2010/main" val="172303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063C-B032-415B-9084-52E8C68694D3}"/>
              </a:ext>
            </a:extLst>
          </p:cNvPr>
          <p:cNvSpPr>
            <a:spLocks noGrp="1"/>
          </p:cNvSpPr>
          <p:nvPr>
            <p:ph type="title"/>
          </p:nvPr>
        </p:nvSpPr>
        <p:spPr/>
        <p:txBody>
          <a:bodyPr/>
          <a:lstStyle/>
          <a:p>
            <a:r>
              <a:rPr lang="en-US" dirty="0"/>
              <a:t>About the Authors </a:t>
            </a:r>
          </a:p>
        </p:txBody>
      </p:sp>
      <p:sp>
        <p:nvSpPr>
          <p:cNvPr id="3" name="Content Placeholder 2">
            <a:extLst>
              <a:ext uri="{FF2B5EF4-FFF2-40B4-BE49-F238E27FC236}">
                <a16:creationId xmlns:a16="http://schemas.microsoft.com/office/drawing/2014/main" id="{BFCA3C4E-4511-4C98-BC22-9659D9727C01}"/>
              </a:ext>
            </a:extLst>
          </p:cNvPr>
          <p:cNvSpPr>
            <a:spLocks noGrp="1"/>
          </p:cNvSpPr>
          <p:nvPr>
            <p:ph idx="1"/>
          </p:nvPr>
        </p:nvSpPr>
        <p:spPr>
          <a:xfrm>
            <a:off x="838200" y="1497106"/>
            <a:ext cx="10515600" cy="5244353"/>
          </a:xfrm>
        </p:spPr>
        <p:txBody>
          <a:bodyPr>
            <a:normAutofit fontScale="47500" lnSpcReduction="20000"/>
          </a:bodyPr>
          <a:lstStyle/>
          <a:p>
            <a:pPr marL="0" indent="0">
              <a:buNone/>
            </a:pPr>
            <a:r>
              <a:rPr lang="en-US" dirty="0"/>
              <a:t>This training was developed by OOPS for OOPS Trip Organizers from about 2008-present.   It was put together by experienced paddlers with a wide range of advanced training representing both American Canoe Association (ACA) and British Canoeing (formerly known as the British Canoe Union - BCU).</a:t>
            </a:r>
          </a:p>
          <a:p>
            <a:r>
              <a:rPr lang="en-US" dirty="0"/>
              <a:t>Joanne </a:t>
            </a:r>
            <a:r>
              <a:rPr lang="en-US" dirty="0" err="1"/>
              <a:t>Barta</a:t>
            </a:r>
            <a:endParaRPr lang="en-US" dirty="0"/>
          </a:p>
          <a:p>
            <a:pPr lvl="1"/>
            <a:r>
              <a:rPr lang="en-US" dirty="0"/>
              <a:t>ACA Level 3 Instructor certification. Other training includes Strokes and maneuvers from Nigel Foster; Instructor training, Risk management, Rescues with Body Boat Blade; Risk Assessment and Management, surf training with Karl Anderson; surf, BCU 3 star training with </a:t>
            </a:r>
            <a:r>
              <a:rPr lang="en-US" dirty="0" err="1"/>
              <a:t>Ginni</a:t>
            </a:r>
            <a:r>
              <a:rPr lang="en-US" dirty="0"/>
              <a:t> Callahan; and rolling instruction with Cheri Perry and Turner Wilson. She enjoys teaching Risk Assessment and Management, Rescues, and How People Learn.</a:t>
            </a:r>
          </a:p>
          <a:p>
            <a:pPr lvl="1"/>
            <a:r>
              <a:rPr lang="en-US" dirty="0"/>
              <a:t>She participated in </a:t>
            </a:r>
            <a:r>
              <a:rPr lang="en-US" dirty="0" err="1"/>
              <a:t>LoCo</a:t>
            </a:r>
            <a:r>
              <a:rPr lang="en-US" dirty="0"/>
              <a:t> Roundup, and several Qajaq USA symposia (SSTIKS, Michigan Training Camp; The Traditional Paddlers Gathering; HRGF; Delmarva; TIPS).  Taught Outdoor Leadership at Pacific University since 2015 teaching Beginning Kayaking, Sea Kayak leadership, Outdoor Recreation, and Kayak Guiding.   Past OOPS Education Coordinator</a:t>
            </a:r>
          </a:p>
          <a:p>
            <a:r>
              <a:rPr lang="en-US" dirty="0"/>
              <a:t>Tim Mattson</a:t>
            </a:r>
          </a:p>
          <a:p>
            <a:pPr lvl="1"/>
            <a:r>
              <a:rPr lang="en-US" dirty="0"/>
              <a:t>Tim has been paddling since the mid 90's in white water rivers, rough coastal shorelines, and, of course, peaceful quiet waters.  He is a retired ACA certified instructor (level 5: advanced open ocean) and instructor-trainer (level 3: coastal kayaking).  He was active for many years in the Puget Sound kayak racing scene and helped found the Northwest's premier traditional kayaking symposium (SSTIKS).   Wilderness First Responder.</a:t>
            </a:r>
          </a:p>
          <a:p>
            <a:r>
              <a:rPr lang="en-US" dirty="0"/>
              <a:t>Fred </a:t>
            </a:r>
            <a:r>
              <a:rPr lang="en-US" dirty="0" err="1"/>
              <a:t>Harsman</a:t>
            </a:r>
            <a:endParaRPr lang="en-US" dirty="0"/>
          </a:p>
          <a:p>
            <a:pPr lvl="1"/>
            <a:r>
              <a:rPr lang="en-US" dirty="0"/>
              <a:t>British Canoeing 4-star sea kayak (sea kayak leader), and ACA coach 3.  Other training includes coaching clinics / classes / training sessions with top instructors including Nigel Foster, Shawna Franklin ,Gordon Brown, John Walpole, Karl Anderson, Tim Mattson, John </a:t>
            </a:r>
            <a:r>
              <a:rPr lang="en-US" dirty="0" err="1"/>
              <a:t>Wallum</a:t>
            </a:r>
            <a:r>
              <a:rPr lang="en-US" dirty="0"/>
              <a:t>, and others.  Plays in the ocean and like to rock garden and surf my kayak, and has done numerous BC coastal trips (favorite being a 12 day trip in the </a:t>
            </a:r>
            <a:r>
              <a:rPr lang="en-US" dirty="0" err="1"/>
              <a:t>Hakai</a:t>
            </a:r>
            <a:r>
              <a:rPr lang="en-US" dirty="0"/>
              <a:t> area of BC). Worked and taught kayaking at Portland Kayak for 18 years.  One of the original folks who put together the syllabus for the Trip Organizer training along with Joanne </a:t>
            </a:r>
            <a:r>
              <a:rPr lang="en-US" dirty="0" err="1"/>
              <a:t>Barta</a:t>
            </a:r>
            <a:r>
              <a:rPr lang="en-US" dirty="0"/>
              <a:t>, Bob Baltazar, Don Beale, and Tim Mattson</a:t>
            </a:r>
          </a:p>
          <a:p>
            <a:r>
              <a:rPr lang="en-US" dirty="0"/>
              <a:t>Don Beale</a:t>
            </a:r>
          </a:p>
          <a:p>
            <a:pPr lvl="1"/>
            <a:r>
              <a:rPr lang="en-US" dirty="0"/>
              <a:t>ACA level 5 instructor, and BCU 4-star sea leader.  Dedicates time and funds for professional training each year.  Teaches kayaking and Greenland paddle carving at the Oregon Ocean Paddling Society, SSTIKS (South Sound Traditional Inuit Kayak Symposium), and other Greenland events in the US and abroad.</a:t>
            </a:r>
          </a:p>
          <a:p>
            <a:r>
              <a:rPr lang="en-US" dirty="0"/>
              <a:t>David Dalby</a:t>
            </a:r>
          </a:p>
          <a:p>
            <a:pPr lvl="1"/>
            <a:r>
              <a:rPr lang="en-US" dirty="0"/>
              <a:t>Personal awards:  British Canoeing 4-star sea kayak (sea kayak leader), 3-star canoe, BCU Level-1 coach with Level-2 training. Guided and taught with Alder Creek 2011-2016, (still teach &amp; guide periodically). Past OOPS Trips Coordinator, Education Coordinator and President.</a:t>
            </a:r>
          </a:p>
          <a:p>
            <a:r>
              <a:rPr lang="en-US" dirty="0"/>
              <a:t>Charles Congdon</a:t>
            </a:r>
          </a:p>
          <a:p>
            <a:pPr lvl="1"/>
            <a:r>
              <a:rPr lang="en-US" dirty="0"/>
              <a:t>British Canoeing 3-star sea kayak, 3-star canoe, BCU Level-1 Coach.  Other training includes clinics / classes / training sessions with top instructors including Nigel Foster, John Walpole, Shawna Franklin and Leon </a:t>
            </a:r>
            <a:r>
              <a:rPr lang="en-US" dirty="0" err="1"/>
              <a:t>Sommé</a:t>
            </a:r>
            <a:r>
              <a:rPr lang="en-US" dirty="0"/>
              <a:t>, Rob </a:t>
            </a:r>
            <a:r>
              <a:rPr lang="en-US" dirty="0" err="1"/>
              <a:t>Yakes</a:t>
            </a:r>
            <a:r>
              <a:rPr lang="en-US" dirty="0"/>
              <a:t>, </a:t>
            </a:r>
            <a:r>
              <a:rPr lang="en-US" dirty="0" err="1"/>
              <a:t>Ginni</a:t>
            </a:r>
            <a:r>
              <a:rPr lang="en-US" dirty="0"/>
              <a:t> Callahan, Nick Cunliffe, Karl Anderson, Tim Mattson, Paul </a:t>
            </a:r>
            <a:r>
              <a:rPr lang="en-US" dirty="0" err="1"/>
              <a:t>Kuthe</a:t>
            </a:r>
            <a:r>
              <a:rPr lang="en-US" dirty="0"/>
              <a:t>, Sherry Perry and Turner Wilson.  Favorite classes include Dynamic Water Rescues, Incident Management, BCU Coastal Navigation, and Coaching the Mind.   Oregon Emergency First Responder.  Enjoys teaching Rescues, Rolling, Navigation and Trip Planning (on and off the water)</a:t>
            </a:r>
          </a:p>
        </p:txBody>
      </p:sp>
    </p:spTree>
    <p:extLst>
      <p:ext uri="{BB962C8B-B14F-4D97-AF65-F5344CB8AC3E}">
        <p14:creationId xmlns:p14="http://schemas.microsoft.com/office/powerpoint/2010/main" val="161480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97038" y="1"/>
            <a:ext cx="8686800" cy="868363"/>
          </a:xfrm>
        </p:spPr>
        <p:txBody>
          <a:bodyPr/>
          <a:lstStyle/>
          <a:p>
            <a:r>
              <a:rPr lang="en-US" altLang="en-US" sz="3200" b="1"/>
              <a:t>Life in America: the Land of Litigation*</a:t>
            </a:r>
            <a:endParaRPr lang="en-US" altLang="en-US" sz="3200"/>
          </a:p>
        </p:txBody>
      </p:sp>
      <p:sp>
        <p:nvSpPr>
          <p:cNvPr id="28675" name="Content Placeholder 2"/>
          <p:cNvSpPr>
            <a:spLocks noGrp="1"/>
          </p:cNvSpPr>
          <p:nvPr>
            <p:ph idx="1"/>
          </p:nvPr>
        </p:nvSpPr>
        <p:spPr>
          <a:xfrm>
            <a:off x="800100" y="1260476"/>
            <a:ext cx="10809514" cy="1089025"/>
          </a:xfrm>
        </p:spPr>
        <p:txBody>
          <a:bodyPr>
            <a:noAutofit/>
          </a:bodyPr>
          <a:lstStyle/>
          <a:p>
            <a:r>
              <a:rPr lang="en-US" altLang="en-US" sz="3200" b="1" dirty="0"/>
              <a:t>The Bad and the Ugly:</a:t>
            </a:r>
          </a:p>
          <a:p>
            <a:pPr lvl="1"/>
            <a:r>
              <a:rPr lang="en-US" altLang="en-US" sz="2800" dirty="0"/>
              <a:t>“Experienced Paddlers”/Trip Organizers are liable … whether  the trip is with friends, an OOPS trip, or professionally guided trip.</a:t>
            </a:r>
          </a:p>
        </p:txBody>
      </p:sp>
      <p:sp>
        <p:nvSpPr>
          <p:cNvPr id="4" name="TextBox 3"/>
          <p:cNvSpPr txBox="1">
            <a:spLocks noChangeArrowheads="1"/>
          </p:cNvSpPr>
          <p:nvPr/>
        </p:nvSpPr>
        <p:spPr bwMode="auto">
          <a:xfrm>
            <a:off x="1697038" y="5959475"/>
            <a:ext cx="8788400" cy="693738"/>
          </a:xfrm>
          <a:prstGeom prst="rect">
            <a:avLst/>
          </a:prstGeom>
          <a:noFill/>
          <a:ln w="9525">
            <a:solidFill>
              <a:schemeClr val="accent6"/>
            </a:solidFill>
            <a:miter lim="800000"/>
            <a:headEnd/>
            <a:tailEnd/>
          </a:ln>
        </p:spPr>
        <p:txBody>
          <a:bodyPr>
            <a:spAutoFit/>
          </a:bodyPr>
          <a:lstStyle/>
          <a:p>
            <a:pPr eaLnBrk="1" hangingPunct="1">
              <a:lnSpc>
                <a:spcPct val="93000"/>
              </a:lnSpc>
              <a:buClr>
                <a:srgbClr val="000000"/>
              </a:buClr>
              <a:buSzPct val="100000"/>
              <a:buFont typeface="Arial" charset="0"/>
              <a:buNone/>
              <a:defRPr/>
            </a:pPr>
            <a:r>
              <a:rPr lang="en-US" sz="1400" dirty="0">
                <a:latin typeface="Arial" charset="0"/>
                <a:cs typeface="Arial" charset="0"/>
              </a:rPr>
              <a:t>*From the May 2010 SEI Focus, pp 3 to 5.  Adapted by Sam </a:t>
            </a:r>
            <a:r>
              <a:rPr lang="en-US" sz="1400" dirty="0" err="1">
                <a:latin typeface="Arial" charset="0"/>
                <a:cs typeface="Arial" charset="0"/>
              </a:rPr>
              <a:t>Fowlkes</a:t>
            </a:r>
            <a:r>
              <a:rPr lang="en-US" sz="1400" dirty="0">
                <a:latin typeface="Arial" charset="0"/>
                <a:cs typeface="Arial" charset="0"/>
              </a:rPr>
              <a:t> from a Risk Management Seminar given by Will </a:t>
            </a:r>
            <a:r>
              <a:rPr lang="en-US" sz="1400" dirty="0" err="1">
                <a:latin typeface="Arial" charset="0"/>
                <a:cs typeface="Arial" charset="0"/>
              </a:rPr>
              <a:t>Leverette</a:t>
            </a:r>
            <a:r>
              <a:rPr lang="en-US" sz="1400" dirty="0">
                <a:latin typeface="Arial" charset="0"/>
                <a:cs typeface="Arial" charset="0"/>
              </a:rPr>
              <a:t> at the 2004 Whitewater Symposium.  Reproduced without permission as an  appendix to these slides.    SEI = Safety Equipment Institute</a:t>
            </a:r>
          </a:p>
        </p:txBody>
      </p:sp>
      <p:sp>
        <p:nvSpPr>
          <p:cNvPr id="6" name="Content Placeholder 2"/>
          <p:cNvSpPr txBox="1">
            <a:spLocks/>
          </p:cNvSpPr>
          <p:nvPr/>
        </p:nvSpPr>
        <p:spPr bwMode="auto">
          <a:xfrm>
            <a:off x="800100" y="2868612"/>
            <a:ext cx="10809514" cy="2895373"/>
          </a:xfrm>
          <a:prstGeom prst="rect">
            <a:avLst/>
          </a:prstGeom>
          <a:noFill/>
          <a:ln w="9525">
            <a:noFill/>
            <a:round/>
            <a:headEnd/>
            <a:tailEnd/>
          </a:ln>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3200" b="1" kern="0" dirty="0">
                <a:solidFill>
                  <a:srgbClr val="000000"/>
                </a:solidFill>
              </a:rPr>
              <a:t>Friends, clubs, professional guides … what’s different?</a:t>
            </a:r>
          </a:p>
          <a:p>
            <a:pPr marL="741363" lvl="1" indent="-284163">
              <a:lnSpc>
                <a:spcPct val="93000"/>
              </a:lnSpc>
              <a:spcBef>
                <a:spcPts val="700"/>
              </a:spcBef>
              <a:buClr>
                <a:srgbClr val="000000"/>
              </a:buClr>
              <a:buSzPct val="100000"/>
              <a:buFont typeface="Arial" charset="0"/>
              <a:buChar char="–"/>
              <a:defRPr/>
            </a:pPr>
            <a:r>
              <a:rPr lang="en-US" sz="2800" kern="0" dirty="0">
                <a:solidFill>
                  <a:srgbClr val="000000"/>
                </a:solidFill>
              </a:rPr>
              <a:t>Consider The PERCEPTION of liability.   Two extremes:</a:t>
            </a:r>
          </a:p>
          <a:p>
            <a:pPr marL="1371600" lvl="2" indent="-457200">
              <a:lnSpc>
                <a:spcPct val="93000"/>
              </a:lnSpc>
              <a:spcBef>
                <a:spcPts val="700"/>
              </a:spcBef>
              <a:buClr>
                <a:srgbClr val="000000"/>
              </a:buClr>
              <a:buSzPct val="100000"/>
              <a:buFont typeface="+mj-lt"/>
              <a:buAutoNum type="arabicPeriod"/>
              <a:defRPr/>
            </a:pPr>
            <a:r>
              <a:rPr lang="en-US" sz="2800" kern="0" dirty="0">
                <a:solidFill>
                  <a:srgbClr val="000000"/>
                </a:solidFill>
              </a:rPr>
              <a:t>Friends usually don’t sue friends (but relatives might…), so we often neglect liability protections when paddling with friends.</a:t>
            </a:r>
          </a:p>
          <a:p>
            <a:pPr marL="1371600" lvl="2" indent="-457200">
              <a:lnSpc>
                <a:spcPct val="93000"/>
              </a:lnSpc>
              <a:spcBef>
                <a:spcPts val="700"/>
              </a:spcBef>
              <a:buClr>
                <a:srgbClr val="000000"/>
              </a:buClr>
              <a:buSzPct val="100000"/>
              <a:buFont typeface="+mj-lt"/>
              <a:buAutoNum type="arabicPeriod"/>
              <a:defRPr/>
            </a:pPr>
            <a:r>
              <a:rPr lang="en-US" sz="2800" kern="0" dirty="0">
                <a:solidFill>
                  <a:srgbClr val="000000"/>
                </a:solidFill>
              </a:rPr>
              <a:t>Paid guides:  High expectations … fair game for law suits</a:t>
            </a:r>
          </a:p>
          <a:p>
            <a:pPr marL="741363" lvl="1" indent="-284163">
              <a:lnSpc>
                <a:spcPct val="93000"/>
              </a:lnSpc>
              <a:spcBef>
                <a:spcPts val="700"/>
              </a:spcBef>
              <a:buClr>
                <a:srgbClr val="000000"/>
              </a:buClr>
              <a:buSzPct val="100000"/>
              <a:buFont typeface="Arial" charset="0"/>
              <a:buChar char="–"/>
              <a:defRPr/>
            </a:pPr>
            <a:r>
              <a:rPr lang="en-US" sz="2800" kern="0" dirty="0">
                <a:solidFill>
                  <a:srgbClr val="000000"/>
                </a:solidFill>
              </a:rPr>
              <a:t>What about a large club such as OOPS? </a:t>
            </a:r>
          </a:p>
        </p:txBody>
      </p:sp>
    </p:spTree>
    <p:extLst>
      <p:ext uri="{BB962C8B-B14F-4D97-AF65-F5344CB8AC3E}">
        <p14:creationId xmlns:p14="http://schemas.microsoft.com/office/powerpoint/2010/main" val="302318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697038" y="1"/>
            <a:ext cx="8686800" cy="868363"/>
          </a:xfrm>
        </p:spPr>
        <p:txBody>
          <a:bodyPr/>
          <a:lstStyle/>
          <a:p>
            <a:r>
              <a:rPr lang="en-US" altLang="en-US" sz="3200" b="1" dirty="0"/>
              <a:t>Thriving in the Land of Litigation*</a:t>
            </a:r>
            <a:endParaRPr lang="en-US" altLang="en-US" sz="3200" dirty="0"/>
          </a:p>
        </p:txBody>
      </p:sp>
      <p:sp>
        <p:nvSpPr>
          <p:cNvPr id="30723" name="Content Placeholder 2"/>
          <p:cNvSpPr>
            <a:spLocks noGrp="1"/>
          </p:cNvSpPr>
          <p:nvPr>
            <p:ph idx="1"/>
          </p:nvPr>
        </p:nvSpPr>
        <p:spPr>
          <a:xfrm>
            <a:off x="653143" y="850901"/>
            <a:ext cx="11299371" cy="5484585"/>
          </a:xfrm>
        </p:spPr>
        <p:txBody>
          <a:bodyPr>
            <a:normAutofit lnSpcReduction="10000"/>
          </a:bodyPr>
          <a:lstStyle/>
          <a:p>
            <a:r>
              <a:rPr lang="en-US" altLang="en-US" b="1" dirty="0"/>
              <a:t>Set a high standard of care … or in lawyer speak:</a:t>
            </a:r>
          </a:p>
          <a:p>
            <a:pPr lvl="1"/>
            <a:r>
              <a:rPr lang="en-US" altLang="en-US" dirty="0"/>
              <a:t>"to perform as a reasonable and prudent person with your level of training and experience would perform under similar circumstances”.</a:t>
            </a:r>
          </a:p>
          <a:p>
            <a:pPr marL="341313" indent="-341313">
              <a:lnSpc>
                <a:spcPct val="93000"/>
              </a:lnSpc>
              <a:spcBef>
                <a:spcPts val="800"/>
              </a:spcBef>
              <a:buClr>
                <a:srgbClr val="000000"/>
              </a:buClr>
              <a:buSzPct val="100000"/>
              <a:buFont typeface="Arial" charset="0"/>
              <a:buChar char="•"/>
              <a:defRPr/>
            </a:pPr>
            <a:r>
              <a:rPr lang="en-US" b="1" kern="0" dirty="0">
                <a:solidFill>
                  <a:srgbClr val="000000"/>
                </a:solidFill>
              </a:rPr>
              <a:t>The OOPS approach:</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Maintain a balance of responsibility … each paddler is responsible for his/her safety … while the club takes steps to help our trip organizers perform in a reasonable and prudent manner.</a:t>
            </a:r>
          </a:p>
          <a:p>
            <a:pPr marL="341313" indent="-341313">
              <a:lnSpc>
                <a:spcPct val="93000"/>
              </a:lnSpc>
              <a:spcBef>
                <a:spcPts val="800"/>
              </a:spcBef>
              <a:buClr>
                <a:srgbClr val="000000"/>
              </a:buClr>
              <a:buSzPct val="100000"/>
              <a:buFont typeface="Arial" charset="0"/>
              <a:buChar char="•"/>
              <a:defRPr/>
            </a:pPr>
            <a:r>
              <a:rPr lang="en-US" b="1" kern="0" dirty="0">
                <a:solidFill>
                  <a:srgbClr val="000000"/>
                </a:solidFill>
              </a:rPr>
              <a:t>From the SEI Focus article*, what is the #1 approach to protecting ourselves?</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Informed Consent … or “warn and inform”.</a:t>
            </a:r>
          </a:p>
          <a:p>
            <a:pPr marL="341313" indent="-341313">
              <a:lnSpc>
                <a:spcPct val="93000"/>
              </a:lnSpc>
              <a:spcBef>
                <a:spcPts val="800"/>
              </a:spcBef>
              <a:buClr>
                <a:srgbClr val="000000"/>
              </a:buClr>
              <a:buSzPct val="100000"/>
              <a:buFont typeface="Arial" charset="0"/>
              <a:buChar char="•"/>
              <a:defRPr/>
            </a:pPr>
            <a:r>
              <a:rPr lang="en-US" b="1" kern="0" dirty="0">
                <a:solidFill>
                  <a:srgbClr val="000000"/>
                </a:solidFill>
              </a:rPr>
              <a:t>How does OOPS implement this strategy?</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The waiver signed on every trip</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The trip rating system</a:t>
            </a:r>
          </a:p>
          <a:p>
            <a:pPr marL="798513" lvl="1" indent="-341313">
              <a:lnSpc>
                <a:spcPct val="93000"/>
              </a:lnSpc>
              <a:spcBef>
                <a:spcPts val="800"/>
              </a:spcBef>
              <a:buClr>
                <a:srgbClr val="000000"/>
              </a:buClr>
              <a:buSzPct val="100000"/>
              <a:buFont typeface="Arial" charset="0"/>
              <a:buChar char="•"/>
              <a:defRPr/>
            </a:pPr>
            <a:r>
              <a:rPr lang="en-US" kern="0" dirty="0">
                <a:solidFill>
                  <a:srgbClr val="000000"/>
                </a:solidFill>
              </a:rPr>
              <a:t>The pre-trip briefing</a:t>
            </a:r>
          </a:p>
          <a:p>
            <a:pPr marL="741363" lvl="1" indent="-284163">
              <a:lnSpc>
                <a:spcPct val="93000"/>
              </a:lnSpc>
              <a:spcBef>
                <a:spcPts val="700"/>
              </a:spcBef>
              <a:buClr>
                <a:srgbClr val="000000"/>
              </a:buClr>
              <a:buSzPct val="100000"/>
              <a:buFont typeface="Arial" charset="0"/>
              <a:buChar char="–"/>
              <a:defRPr/>
            </a:pPr>
            <a:endParaRPr lang="en-US" sz="2000" kern="0" dirty="0">
              <a:solidFill>
                <a:srgbClr val="000000"/>
              </a:solidFill>
            </a:endParaRPr>
          </a:p>
          <a:p>
            <a:pPr marL="284163" indent="-284163">
              <a:lnSpc>
                <a:spcPct val="93000"/>
              </a:lnSpc>
              <a:spcBef>
                <a:spcPts val="700"/>
              </a:spcBef>
              <a:buClr>
                <a:srgbClr val="000000"/>
              </a:buClr>
              <a:buSzPct val="100000"/>
              <a:buFont typeface="Arial" charset="0"/>
              <a:buChar char="–"/>
              <a:defRPr/>
            </a:pPr>
            <a:endParaRPr lang="en-US" b="1" kern="0" dirty="0">
              <a:solidFill>
                <a:srgbClr val="000000"/>
              </a:solidFill>
            </a:endParaRPr>
          </a:p>
          <a:p>
            <a:pPr marL="284163" indent="-284163">
              <a:lnSpc>
                <a:spcPct val="93000"/>
              </a:lnSpc>
              <a:spcBef>
                <a:spcPts val="700"/>
              </a:spcBef>
              <a:buClr>
                <a:srgbClr val="000000"/>
              </a:buClr>
              <a:buSzPct val="100000"/>
              <a:buFont typeface="Arial" charset="0"/>
              <a:buChar char="–"/>
              <a:defRPr/>
            </a:pPr>
            <a:endParaRPr lang="en-US" kern="0" dirty="0">
              <a:solidFill>
                <a:srgbClr val="000000"/>
              </a:solidFill>
            </a:endParaRPr>
          </a:p>
          <a:p>
            <a:pPr marL="284163" indent="-284163">
              <a:lnSpc>
                <a:spcPct val="93000"/>
              </a:lnSpc>
              <a:spcBef>
                <a:spcPts val="700"/>
              </a:spcBef>
              <a:buClr>
                <a:srgbClr val="000000"/>
              </a:buClr>
              <a:buSzPct val="100000"/>
              <a:buFont typeface="Arial" charset="0"/>
              <a:buChar char="–"/>
              <a:defRPr/>
            </a:pPr>
            <a:endParaRPr lang="en-US" kern="0" dirty="0">
              <a:solidFill>
                <a:srgbClr val="000000"/>
              </a:solidFill>
            </a:endParaRPr>
          </a:p>
          <a:p>
            <a:endParaRPr lang="en-US" altLang="en-US" dirty="0"/>
          </a:p>
        </p:txBody>
      </p:sp>
      <p:sp>
        <p:nvSpPr>
          <p:cNvPr id="4" name="TextBox 3"/>
          <p:cNvSpPr txBox="1">
            <a:spLocks noChangeArrowheads="1"/>
          </p:cNvSpPr>
          <p:nvPr/>
        </p:nvSpPr>
        <p:spPr bwMode="auto">
          <a:xfrm>
            <a:off x="1697038" y="6480176"/>
            <a:ext cx="8788400" cy="377825"/>
          </a:xfrm>
          <a:prstGeom prst="rect">
            <a:avLst/>
          </a:prstGeom>
          <a:noFill/>
          <a:ln w="9525">
            <a:solidFill>
              <a:schemeClr val="accent6"/>
            </a:solidFill>
            <a:miter lim="800000"/>
            <a:headEnd/>
            <a:tailEnd/>
          </a:ln>
        </p:spPr>
        <p:txBody>
          <a:bodyPr>
            <a:spAutoFit/>
          </a:bodyPr>
          <a:lstStyle/>
          <a:p>
            <a:pPr eaLnBrk="1" hangingPunct="1">
              <a:lnSpc>
                <a:spcPct val="93000"/>
              </a:lnSpc>
              <a:buClr>
                <a:srgbClr val="000000"/>
              </a:buClr>
              <a:buSzPct val="100000"/>
              <a:buFont typeface="Arial" charset="0"/>
              <a:buNone/>
              <a:defRPr/>
            </a:pPr>
            <a:r>
              <a:rPr lang="en-US" sz="1000" dirty="0">
                <a:latin typeface="Arial" charset="0"/>
                <a:cs typeface="Arial" charset="0"/>
              </a:rPr>
              <a:t>*From the May 2010 SEI Focus, pp 3 to 5.  Adapted by Sam </a:t>
            </a:r>
            <a:r>
              <a:rPr lang="en-US" sz="1000" dirty="0" err="1">
                <a:latin typeface="Arial" charset="0"/>
                <a:cs typeface="Arial" charset="0"/>
              </a:rPr>
              <a:t>Fowlkes</a:t>
            </a:r>
            <a:r>
              <a:rPr lang="en-US" sz="1000" dirty="0">
                <a:latin typeface="Arial" charset="0"/>
                <a:cs typeface="Arial" charset="0"/>
              </a:rPr>
              <a:t> from a Risk Management Seminar given by Will </a:t>
            </a:r>
            <a:r>
              <a:rPr lang="en-US" sz="1000" dirty="0" err="1">
                <a:latin typeface="Arial" charset="0"/>
                <a:cs typeface="Arial" charset="0"/>
              </a:rPr>
              <a:t>Leverette</a:t>
            </a:r>
            <a:r>
              <a:rPr lang="en-US" sz="1000" dirty="0">
                <a:latin typeface="Arial" charset="0"/>
                <a:cs typeface="Arial" charset="0"/>
              </a:rPr>
              <a:t> at the 2004 Whitewater Symposium.  Reproduced without permission as an  appendix to these slides.</a:t>
            </a:r>
          </a:p>
        </p:txBody>
      </p:sp>
    </p:spTree>
    <p:extLst>
      <p:ext uri="{BB962C8B-B14F-4D97-AF65-F5344CB8AC3E}">
        <p14:creationId xmlns:p14="http://schemas.microsoft.com/office/powerpoint/2010/main" val="39416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Problems and Staying Safe</a:t>
            </a:r>
          </a:p>
        </p:txBody>
      </p:sp>
      <p:sp>
        <p:nvSpPr>
          <p:cNvPr id="3" name="Content Placeholder 2"/>
          <p:cNvSpPr>
            <a:spLocks noGrp="1"/>
          </p:cNvSpPr>
          <p:nvPr>
            <p:ph idx="1"/>
          </p:nvPr>
        </p:nvSpPr>
        <p:spPr>
          <a:xfrm>
            <a:off x="838200" y="1825625"/>
            <a:ext cx="10934700" cy="4836432"/>
          </a:xfrm>
        </p:spPr>
        <p:txBody>
          <a:bodyPr>
            <a:normAutofit lnSpcReduction="10000"/>
          </a:bodyPr>
          <a:lstStyle/>
          <a:p>
            <a:r>
              <a:rPr lang="en-US" dirty="0"/>
              <a:t>The six most common and significant allegations are listed below in order of importance and prevalence:</a:t>
            </a:r>
          </a:p>
          <a:p>
            <a:pPr lvl="1"/>
            <a:r>
              <a:rPr lang="en-US" dirty="0"/>
              <a:t>Failure to “warn and inform” </a:t>
            </a:r>
          </a:p>
          <a:p>
            <a:pPr lvl="1"/>
            <a:r>
              <a:rPr lang="en-US" dirty="0"/>
              <a:t>Failure to give proper instructions</a:t>
            </a:r>
          </a:p>
          <a:p>
            <a:pPr lvl="1"/>
            <a:r>
              <a:rPr lang="en-US" dirty="0"/>
              <a:t>Instructor/ guide error</a:t>
            </a:r>
          </a:p>
          <a:p>
            <a:pPr lvl="1"/>
            <a:r>
              <a:rPr lang="en-US" dirty="0"/>
              <a:t>Wrong place, wrong time </a:t>
            </a:r>
          </a:p>
          <a:p>
            <a:pPr lvl="1"/>
            <a:r>
              <a:rPr lang="en-US" dirty="0"/>
              <a:t>Equipment failure </a:t>
            </a:r>
          </a:p>
          <a:p>
            <a:pPr lvl="1"/>
            <a:r>
              <a:rPr lang="en-US" dirty="0"/>
              <a:t>Rescue was unduly long and exhaustive, causing pain and suffering </a:t>
            </a:r>
          </a:p>
          <a:p>
            <a:r>
              <a:rPr lang="en-US" dirty="0"/>
              <a:t>Paddlers can build a solid defense if the points above are properly addressed</a:t>
            </a:r>
          </a:p>
          <a:p>
            <a:pPr lvl="1"/>
            <a:r>
              <a:rPr lang="en-US" dirty="0"/>
              <a:t>The bottom line is prevention. Proper training, knowledge and experience gives paddlers the judgment to recognize when a situation is developing and the tools to take both preventative and corrective action.</a:t>
            </a:r>
          </a:p>
        </p:txBody>
      </p:sp>
    </p:spTree>
    <p:extLst>
      <p:ext uri="{BB962C8B-B14F-4D97-AF65-F5344CB8AC3E}">
        <p14:creationId xmlns:p14="http://schemas.microsoft.com/office/powerpoint/2010/main" val="392199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Content Placeholder 2"/>
          <p:cNvSpPr txBox="1">
            <a:spLocks/>
          </p:cNvSpPr>
          <p:nvPr/>
        </p:nvSpPr>
        <p:spPr bwMode="auto">
          <a:xfrm>
            <a:off x="1524000" y="3573464"/>
            <a:ext cx="9829800" cy="1025525"/>
          </a:xfrm>
          <a:prstGeom prst="rect">
            <a:avLst/>
          </a:prstGeom>
          <a:solidFill>
            <a:srgbClr val="FFCCFF"/>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You are organizing a level two trip, and are planning on twelve total participants.  How many Organizers or Assistant Organizers do you need? </a:t>
            </a:r>
          </a:p>
        </p:txBody>
      </p:sp>
      <p:sp>
        <p:nvSpPr>
          <p:cNvPr id="32771" name="Title 1"/>
          <p:cNvSpPr>
            <a:spLocks noGrp="1"/>
          </p:cNvSpPr>
          <p:nvPr>
            <p:ph type="title"/>
          </p:nvPr>
        </p:nvSpPr>
        <p:spPr>
          <a:xfrm>
            <a:off x="838200" y="365125"/>
            <a:ext cx="10515600" cy="892175"/>
          </a:xfrm>
        </p:spPr>
        <p:txBody>
          <a:bodyPr/>
          <a:lstStyle/>
          <a:p>
            <a:pPr eaLnBrk="1" hangingPunct="1"/>
            <a:r>
              <a:rPr lang="en-US" altLang="en-US" dirty="0"/>
              <a:t>ACTIVITY POLICY QUIZ: Part 1</a:t>
            </a:r>
          </a:p>
        </p:txBody>
      </p:sp>
      <p:sp>
        <p:nvSpPr>
          <p:cNvPr id="32772" name="Content Placeholder 2"/>
          <p:cNvSpPr>
            <a:spLocks noGrp="1"/>
          </p:cNvSpPr>
          <p:nvPr>
            <p:ph idx="1"/>
          </p:nvPr>
        </p:nvSpPr>
        <p:spPr>
          <a:xfrm>
            <a:off x="1524000" y="1104900"/>
            <a:ext cx="9829798" cy="1011238"/>
          </a:xfrm>
          <a:solidFill>
            <a:srgbClr val="E5F5FF"/>
          </a:solidFill>
          <a:ln>
            <a:solidFill>
              <a:schemeClr val="accent1"/>
            </a:solidFill>
            <a:round/>
            <a:headEnd/>
            <a:tailEnd/>
          </a:ln>
        </p:spPr>
        <p:txBody>
          <a:bodyPr/>
          <a:lstStyle/>
          <a:p>
            <a:pPr eaLnBrk="1" hangingPunct="1"/>
            <a:r>
              <a:rPr lang="en-US" altLang="en-US" sz="2000" dirty="0"/>
              <a:t>You are organizing a level-three trip, and a participant does not have a tow belt.  Is this in compliance with the Activity Policy?  </a:t>
            </a:r>
          </a:p>
        </p:txBody>
      </p:sp>
      <p:sp>
        <p:nvSpPr>
          <p:cNvPr id="4" name="Content Placeholder 2"/>
          <p:cNvSpPr txBox="1">
            <a:spLocks/>
          </p:cNvSpPr>
          <p:nvPr/>
        </p:nvSpPr>
        <p:spPr bwMode="auto">
          <a:xfrm>
            <a:off x="1523999" y="2330450"/>
            <a:ext cx="9829799" cy="1068388"/>
          </a:xfrm>
          <a:prstGeom prst="rect">
            <a:avLst/>
          </a:prstGeom>
          <a:solidFill>
            <a:srgbClr val="FFFFCC"/>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Must each item in the safety checklist  be reviewed prior to every trip?  </a:t>
            </a:r>
          </a:p>
        </p:txBody>
      </p:sp>
      <p:sp>
        <p:nvSpPr>
          <p:cNvPr id="5" name="Content Placeholder 2"/>
          <p:cNvSpPr txBox="1">
            <a:spLocks/>
          </p:cNvSpPr>
          <p:nvPr/>
        </p:nvSpPr>
        <p:spPr bwMode="auto">
          <a:xfrm>
            <a:off x="1647825" y="1697038"/>
            <a:ext cx="8636000" cy="4572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Yes – a tow belt is recommended but not required.  </a:t>
            </a:r>
          </a:p>
        </p:txBody>
      </p:sp>
      <p:sp>
        <p:nvSpPr>
          <p:cNvPr id="6" name="Content Placeholder 2"/>
          <p:cNvSpPr txBox="1">
            <a:spLocks/>
          </p:cNvSpPr>
          <p:nvPr/>
        </p:nvSpPr>
        <p:spPr bwMode="auto">
          <a:xfrm>
            <a:off x="1524000" y="4829175"/>
            <a:ext cx="9829798" cy="1035050"/>
          </a:xfrm>
          <a:prstGeom prst="rect">
            <a:avLst/>
          </a:prstGeom>
          <a:solidFill>
            <a:srgbClr val="CCFFCC"/>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What is the minimum Organizer/Participant ratio for level three?  </a:t>
            </a:r>
          </a:p>
        </p:txBody>
      </p:sp>
      <p:sp>
        <p:nvSpPr>
          <p:cNvPr id="7" name="Content Placeholder 2"/>
          <p:cNvSpPr txBox="1">
            <a:spLocks/>
          </p:cNvSpPr>
          <p:nvPr/>
        </p:nvSpPr>
        <p:spPr bwMode="auto">
          <a:xfrm>
            <a:off x="1647825" y="2652713"/>
            <a:ext cx="8915400" cy="6350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No – the checklist is a recommendation.  Some items on it will be more applicable on some trips.  </a:t>
            </a:r>
          </a:p>
        </p:txBody>
      </p:sp>
      <p:sp>
        <p:nvSpPr>
          <p:cNvPr id="8" name="Content Placeholder 2"/>
          <p:cNvSpPr txBox="1">
            <a:spLocks/>
          </p:cNvSpPr>
          <p:nvPr/>
        </p:nvSpPr>
        <p:spPr bwMode="auto">
          <a:xfrm>
            <a:off x="1524000" y="4191000"/>
            <a:ext cx="9740630" cy="5207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Two – there must be one organizer for every 5 non-organizer participants at level 2.</a:t>
            </a:r>
          </a:p>
        </p:txBody>
      </p:sp>
      <p:sp>
        <p:nvSpPr>
          <p:cNvPr id="10" name="Content Placeholder 2"/>
          <p:cNvSpPr txBox="1">
            <a:spLocks/>
          </p:cNvSpPr>
          <p:nvPr/>
        </p:nvSpPr>
        <p:spPr bwMode="auto">
          <a:xfrm>
            <a:off x="1647825" y="5237163"/>
            <a:ext cx="9470890" cy="5080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One Organizer for every four participants at level three, and one for every three at level four.</a:t>
            </a:r>
          </a:p>
        </p:txBody>
      </p:sp>
      <p:sp>
        <p:nvSpPr>
          <p:cNvPr id="11" name="Content Placeholder 2"/>
          <p:cNvSpPr txBox="1">
            <a:spLocks/>
          </p:cNvSpPr>
          <p:nvPr/>
        </p:nvSpPr>
        <p:spPr bwMode="auto">
          <a:xfrm>
            <a:off x="1523999" y="6002795"/>
            <a:ext cx="9829797" cy="747712"/>
          </a:xfrm>
          <a:prstGeom prst="rect">
            <a:avLst/>
          </a:prstGeom>
          <a:solidFill>
            <a:srgbClr val="FFF3F3"/>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Does an assistant need to be an approved Organizer?  </a:t>
            </a:r>
          </a:p>
        </p:txBody>
      </p:sp>
      <p:sp>
        <p:nvSpPr>
          <p:cNvPr id="12" name="Content Placeholder 2"/>
          <p:cNvSpPr txBox="1">
            <a:spLocks/>
          </p:cNvSpPr>
          <p:nvPr/>
        </p:nvSpPr>
        <p:spPr bwMode="auto">
          <a:xfrm>
            <a:off x="1647825" y="6377445"/>
            <a:ext cx="8788400" cy="3810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Yes – assistants must also be organizers</a:t>
            </a:r>
          </a:p>
        </p:txBody>
      </p:sp>
    </p:spTree>
    <p:extLst>
      <p:ext uri="{BB962C8B-B14F-4D97-AF65-F5344CB8AC3E}">
        <p14:creationId xmlns:p14="http://schemas.microsoft.com/office/powerpoint/2010/main" val="263963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p:bldP spid="6" grpId="0" animBg="1"/>
      <p:bldP spid="7" grpId="0"/>
      <p:bldP spid="8" grpId="0"/>
      <p:bldP spid="10" grpId="0"/>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bwMode="auto">
          <a:xfrm>
            <a:off x="1524000" y="939799"/>
            <a:ext cx="9144000" cy="876299"/>
          </a:xfrm>
          <a:prstGeom prst="rect">
            <a:avLst/>
          </a:prstGeom>
          <a:solidFill>
            <a:srgbClr val="FFFFDD"/>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True or False:  One first aid-certified person per Organizer or assistant is required.</a:t>
            </a:r>
          </a:p>
        </p:txBody>
      </p:sp>
      <p:sp>
        <p:nvSpPr>
          <p:cNvPr id="13" name="Content Placeholder 2"/>
          <p:cNvSpPr txBox="1">
            <a:spLocks/>
          </p:cNvSpPr>
          <p:nvPr/>
        </p:nvSpPr>
        <p:spPr bwMode="auto">
          <a:xfrm>
            <a:off x="1524000" y="5054601"/>
            <a:ext cx="9144000" cy="1331913"/>
          </a:xfrm>
          <a:prstGeom prst="rect">
            <a:avLst/>
          </a:prstGeom>
          <a:solidFill>
            <a:srgbClr val="EEEEEE"/>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In the event of an incident, who does the Organizer notify?  Who notifies the Club President?  </a:t>
            </a:r>
          </a:p>
        </p:txBody>
      </p:sp>
      <p:sp>
        <p:nvSpPr>
          <p:cNvPr id="33796" name="Title 1"/>
          <p:cNvSpPr>
            <a:spLocks noGrp="1"/>
          </p:cNvSpPr>
          <p:nvPr>
            <p:ph type="title"/>
          </p:nvPr>
        </p:nvSpPr>
        <p:spPr>
          <a:xfrm>
            <a:off x="1738313" y="179389"/>
            <a:ext cx="8686800" cy="681037"/>
          </a:xfrm>
        </p:spPr>
        <p:txBody>
          <a:bodyPr>
            <a:normAutofit fontScale="90000"/>
          </a:bodyPr>
          <a:lstStyle/>
          <a:p>
            <a:pPr eaLnBrk="1" hangingPunct="1"/>
            <a:r>
              <a:rPr lang="en-US" altLang="en-US"/>
              <a:t>ACTIVITY POLICY QUIZ: Part 2</a:t>
            </a:r>
          </a:p>
        </p:txBody>
      </p:sp>
      <p:sp>
        <p:nvSpPr>
          <p:cNvPr id="52227" name="Content Placeholder 2"/>
          <p:cNvSpPr>
            <a:spLocks noGrp="1"/>
          </p:cNvSpPr>
          <p:nvPr>
            <p:ph idx="1"/>
          </p:nvPr>
        </p:nvSpPr>
        <p:spPr>
          <a:xfrm>
            <a:off x="1647825" y="1273175"/>
            <a:ext cx="8788400" cy="520700"/>
          </a:xfrm>
        </p:spPr>
        <p:txBody>
          <a:bodyPr>
            <a:normAutofit fontScale="92500" lnSpcReduction="20000"/>
          </a:bodyPr>
          <a:lstStyle/>
          <a:p>
            <a:pPr lvl="1" eaLnBrk="1" hangingPunct="1"/>
            <a:r>
              <a:rPr lang="en-US" altLang="en-US" sz="2000" dirty="0"/>
              <a:t> False – one first aid kit meeting OOPS standards and one person with current first-aid and CPR training is required for every pod.</a:t>
            </a:r>
          </a:p>
        </p:txBody>
      </p:sp>
      <p:sp>
        <p:nvSpPr>
          <p:cNvPr id="4" name="Content Placeholder 2"/>
          <p:cNvSpPr txBox="1">
            <a:spLocks/>
          </p:cNvSpPr>
          <p:nvPr/>
        </p:nvSpPr>
        <p:spPr bwMode="auto">
          <a:xfrm>
            <a:off x="1524000" y="3903663"/>
            <a:ext cx="9144000" cy="995362"/>
          </a:xfrm>
          <a:prstGeom prst="rect">
            <a:avLst/>
          </a:prstGeom>
          <a:solidFill>
            <a:srgbClr val="E5F5FF"/>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Does the responsible adult for a minor have to have express permission to authorize medical treatment and transport?  </a:t>
            </a:r>
          </a:p>
        </p:txBody>
      </p:sp>
      <p:sp>
        <p:nvSpPr>
          <p:cNvPr id="6" name="Content Placeholder 2"/>
          <p:cNvSpPr txBox="1">
            <a:spLocks/>
          </p:cNvSpPr>
          <p:nvPr/>
        </p:nvSpPr>
        <p:spPr bwMode="auto">
          <a:xfrm>
            <a:off x="1524000" y="1930400"/>
            <a:ext cx="9144000" cy="730250"/>
          </a:xfrm>
          <a:prstGeom prst="rect">
            <a:avLst/>
          </a:prstGeom>
          <a:solidFill>
            <a:srgbClr val="E7FFE7"/>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 What cotton clothing item is allowed on OOPS activities on the water?</a:t>
            </a:r>
          </a:p>
        </p:txBody>
      </p:sp>
      <p:sp>
        <p:nvSpPr>
          <p:cNvPr id="7" name="Content Placeholder 2"/>
          <p:cNvSpPr txBox="1">
            <a:spLocks/>
          </p:cNvSpPr>
          <p:nvPr/>
        </p:nvSpPr>
        <p:spPr bwMode="auto">
          <a:xfrm>
            <a:off x="1647825" y="2270125"/>
            <a:ext cx="8788400" cy="5207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An exception to the ‘no cotton’ rule is made for a hat.</a:t>
            </a:r>
          </a:p>
        </p:txBody>
      </p:sp>
      <p:sp>
        <p:nvSpPr>
          <p:cNvPr id="9" name="Content Placeholder 2"/>
          <p:cNvSpPr txBox="1">
            <a:spLocks/>
          </p:cNvSpPr>
          <p:nvPr/>
        </p:nvSpPr>
        <p:spPr bwMode="auto">
          <a:xfrm>
            <a:off x="1524000" y="2878139"/>
            <a:ext cx="9144000" cy="833437"/>
          </a:xfrm>
          <a:prstGeom prst="rect">
            <a:avLst/>
          </a:prstGeom>
          <a:solidFill>
            <a:srgbClr val="FFDDFF"/>
          </a:solidFill>
          <a:ln w="9525">
            <a:noFill/>
            <a:round/>
            <a:headEnd/>
            <a:tailEnd/>
          </a:ln>
          <a:effectLst/>
        </p:spPr>
        <p:txBody>
          <a:bodyPr lIns="90000" tIns="46800" rIns="90000" bIns="46800"/>
          <a:lstStyle/>
          <a:p>
            <a:pPr marL="341313" indent="-341313">
              <a:lnSpc>
                <a:spcPct val="93000"/>
              </a:lnSpc>
              <a:spcBef>
                <a:spcPts val="800"/>
              </a:spcBef>
              <a:buClr>
                <a:srgbClr val="000000"/>
              </a:buClr>
              <a:buSzPct val="100000"/>
              <a:buFont typeface="Arial" charset="0"/>
              <a:buChar char="•"/>
              <a:defRPr/>
            </a:pPr>
            <a:r>
              <a:rPr lang="en-US" sz="2000" kern="0" dirty="0">
                <a:solidFill>
                  <a:srgbClr val="000000"/>
                </a:solidFill>
              </a:rPr>
              <a:t>For a minor in an OOPS activity, what accommodation is required?  </a:t>
            </a:r>
          </a:p>
        </p:txBody>
      </p:sp>
      <p:sp>
        <p:nvSpPr>
          <p:cNvPr id="10" name="Content Placeholder 2"/>
          <p:cNvSpPr txBox="1">
            <a:spLocks/>
          </p:cNvSpPr>
          <p:nvPr/>
        </p:nvSpPr>
        <p:spPr bwMode="auto">
          <a:xfrm>
            <a:off x="1651000" y="3263900"/>
            <a:ext cx="8788400" cy="4826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There has to be a designated ‘responsible adult’.</a:t>
            </a:r>
          </a:p>
        </p:txBody>
      </p:sp>
      <p:sp>
        <p:nvSpPr>
          <p:cNvPr id="11" name="Content Placeholder 2"/>
          <p:cNvSpPr txBox="1">
            <a:spLocks/>
          </p:cNvSpPr>
          <p:nvPr/>
        </p:nvSpPr>
        <p:spPr bwMode="auto">
          <a:xfrm>
            <a:off x="1651000" y="5689600"/>
            <a:ext cx="8788400" cy="7239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The Organizer notifies the appropriate Trips/Education Coordinator.  The Coordinator then notifies the President.  </a:t>
            </a:r>
          </a:p>
          <a:p>
            <a:pPr marL="341313" indent="-341313">
              <a:lnSpc>
                <a:spcPct val="93000"/>
              </a:lnSpc>
              <a:spcBef>
                <a:spcPts val="800"/>
              </a:spcBef>
              <a:buClr>
                <a:srgbClr val="000000"/>
              </a:buClr>
              <a:buSzPct val="100000"/>
              <a:buFont typeface="Arial" charset="0"/>
              <a:buChar char="•"/>
              <a:defRPr/>
            </a:pPr>
            <a:endParaRPr lang="en-US" sz="2000" kern="0" dirty="0">
              <a:solidFill>
                <a:srgbClr val="000000"/>
              </a:solidFill>
            </a:endParaRPr>
          </a:p>
        </p:txBody>
      </p:sp>
      <p:sp>
        <p:nvSpPr>
          <p:cNvPr id="12" name="Content Placeholder 2"/>
          <p:cNvSpPr txBox="1">
            <a:spLocks/>
          </p:cNvSpPr>
          <p:nvPr/>
        </p:nvSpPr>
        <p:spPr bwMode="auto">
          <a:xfrm>
            <a:off x="1651000" y="4533900"/>
            <a:ext cx="8788400" cy="406400"/>
          </a:xfrm>
          <a:prstGeom prst="rect">
            <a:avLst/>
          </a:prstGeom>
          <a:noFill/>
          <a:ln w="9525">
            <a:noFill/>
            <a:round/>
            <a:headEnd/>
            <a:tailEnd/>
          </a:ln>
          <a:effectLst/>
        </p:spPr>
        <p:txBody>
          <a:bodyPr lIns="90000" tIns="46800" rIns="90000" bIns="46800"/>
          <a:lstStyle/>
          <a:p>
            <a:pPr marL="741363" lvl="1" indent="-284163">
              <a:lnSpc>
                <a:spcPct val="93000"/>
              </a:lnSpc>
              <a:spcBef>
                <a:spcPts val="700"/>
              </a:spcBef>
              <a:buClr>
                <a:srgbClr val="000000"/>
              </a:buClr>
              <a:buSzPct val="100000"/>
              <a:buFont typeface="Arial" charset="0"/>
              <a:buChar char="–"/>
              <a:defRPr/>
            </a:pPr>
            <a:r>
              <a:rPr lang="en-US" sz="2000" kern="0" dirty="0">
                <a:solidFill>
                  <a:srgbClr val="000000"/>
                </a:solidFill>
              </a:rPr>
              <a:t>Yes.  </a:t>
            </a:r>
          </a:p>
        </p:txBody>
      </p:sp>
    </p:spTree>
    <p:extLst>
      <p:ext uri="{BB962C8B-B14F-4D97-AF65-F5344CB8AC3E}">
        <p14:creationId xmlns:p14="http://schemas.microsoft.com/office/powerpoint/2010/main" val="781787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2227" grpId="0" build="p"/>
      <p:bldP spid="4" grpId="0" animBg="1"/>
      <p:bldP spid="6" grpId="0" animBg="1"/>
      <p:bldP spid="7" grpId="0"/>
      <p:bldP spid="9" grpId="0" animBg="1"/>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normAutofit lnSpcReduction="10000"/>
          </a:bodyPr>
          <a:lstStyle/>
          <a:p>
            <a:r>
              <a:rPr lang="en-US" sz="3600" dirty="0"/>
              <a:t>As a club, OOPS has to follow certain polices to minimize risk in a risky sport</a:t>
            </a:r>
          </a:p>
          <a:p>
            <a:pPr lvl="1"/>
            <a:r>
              <a:rPr lang="en-US" sz="3200" dirty="0"/>
              <a:t>These are mandatory to keep our insurance coverage</a:t>
            </a:r>
          </a:p>
          <a:p>
            <a:pPr lvl="2"/>
            <a:r>
              <a:rPr lang="en-US" sz="2800" dirty="0"/>
              <a:t>Including waivers, pre-trip briefing, and post-trip report</a:t>
            </a:r>
          </a:p>
          <a:p>
            <a:pPr lvl="1"/>
            <a:r>
              <a:rPr lang="en-US" sz="3200" dirty="0"/>
              <a:t>They are found in the Activity Policy</a:t>
            </a:r>
          </a:p>
          <a:p>
            <a:r>
              <a:rPr lang="en-US" sz="3600" dirty="0"/>
              <a:t>We try to balance responsibility of club and individual paddlers</a:t>
            </a:r>
          </a:p>
          <a:p>
            <a:r>
              <a:rPr lang="en-US" sz="3600" dirty="0"/>
              <a:t>Think about these issues when planning private trips as well</a:t>
            </a:r>
          </a:p>
        </p:txBody>
      </p:sp>
    </p:spTree>
    <p:extLst>
      <p:ext uri="{BB962C8B-B14F-4D97-AF65-F5344CB8AC3E}">
        <p14:creationId xmlns:p14="http://schemas.microsoft.com/office/powerpoint/2010/main" val="399000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4"/>
            <a:ext cx="10515600" cy="4738461"/>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854529" y="3179840"/>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7183" y="0"/>
            <a:ext cx="7204817" cy="4517420"/>
          </a:xfrm>
          <a:prstGeom prst="rect">
            <a:avLst/>
          </a:prstGeom>
        </p:spPr>
      </p:pic>
    </p:spTree>
    <p:extLst>
      <p:ext uri="{BB962C8B-B14F-4D97-AF65-F5344CB8AC3E}">
        <p14:creationId xmlns:p14="http://schemas.microsoft.com/office/powerpoint/2010/main" val="129808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When planning a trip, what are the most important considerations?</a:t>
            </a:r>
          </a:p>
        </p:txBody>
      </p:sp>
      <p:sp>
        <p:nvSpPr>
          <p:cNvPr id="4" name="Content Placeholder 3"/>
          <p:cNvSpPr>
            <a:spLocks noGrp="1"/>
          </p:cNvSpPr>
          <p:nvPr>
            <p:ph idx="1"/>
          </p:nvPr>
        </p:nvSpPr>
        <p:spPr>
          <a:xfrm>
            <a:off x="838200" y="1825624"/>
            <a:ext cx="10515600" cy="4847550"/>
          </a:xfrm>
        </p:spPr>
        <p:txBody>
          <a:bodyPr>
            <a:normAutofit lnSpcReduction="10000"/>
          </a:bodyPr>
          <a:lstStyle/>
          <a:p>
            <a:r>
              <a:rPr lang="en-US" sz="3200" dirty="0"/>
              <a:t>A topic of much discussion</a:t>
            </a:r>
          </a:p>
          <a:p>
            <a:r>
              <a:rPr lang="en-US" sz="3200" dirty="0"/>
              <a:t>Paddle from Safe Haven to Safe Haven</a:t>
            </a:r>
          </a:p>
          <a:p>
            <a:r>
              <a:rPr lang="en-US" sz="3200" dirty="0"/>
              <a:t>Paddlers of all levels are most bothered by</a:t>
            </a:r>
          </a:p>
          <a:p>
            <a:pPr lvl="1"/>
            <a:r>
              <a:rPr lang="en-US" sz="2800" dirty="0"/>
              <a:t>Wind &amp; Waves (particularly wind)</a:t>
            </a:r>
          </a:p>
          <a:p>
            <a:pPr lvl="1"/>
            <a:r>
              <a:rPr lang="en-US" sz="2800" dirty="0"/>
              <a:t>Lack of bailout options</a:t>
            </a:r>
          </a:p>
          <a:p>
            <a:pPr lvl="1"/>
            <a:r>
              <a:rPr lang="en-US" sz="2800" dirty="0"/>
              <a:t>Lack of local knowledge</a:t>
            </a:r>
          </a:p>
          <a:p>
            <a:r>
              <a:rPr lang="en-US" sz="3200" dirty="0"/>
              <a:t>Beginners will find it all challenging</a:t>
            </a:r>
          </a:p>
          <a:p>
            <a:pPr lvl="1"/>
            <a:r>
              <a:rPr lang="en-US" sz="2800" dirty="0"/>
              <a:t>Pick short paddles on a calm day in flat water for beginners</a:t>
            </a:r>
          </a:p>
          <a:p>
            <a:pPr lvl="1"/>
            <a:r>
              <a:rPr lang="en-US" sz="2800" dirty="0"/>
              <a:t>If they come home all-smiles, consider it a job well-done</a:t>
            </a:r>
          </a:p>
          <a:p>
            <a:pPr lvl="2"/>
            <a:r>
              <a:rPr lang="en-US" sz="2400" dirty="0"/>
              <a:t>In time they may get better and be up to the “exciting stuff.”</a:t>
            </a:r>
          </a:p>
        </p:txBody>
      </p:sp>
    </p:spTree>
    <p:extLst>
      <p:ext uri="{BB962C8B-B14F-4D97-AF65-F5344CB8AC3E}">
        <p14:creationId xmlns:p14="http://schemas.microsoft.com/office/powerpoint/2010/main" val="25914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1747" name="Group 83"/>
          <p:cNvGraphicFramePr>
            <a:graphicFrameLocks noGrp="1"/>
          </p:cNvGraphicFramePr>
          <p:nvPr>
            <p:extLst>
              <p:ext uri="{D42A27DB-BD31-4B8C-83A1-F6EECF244321}">
                <p14:modId xmlns:p14="http://schemas.microsoft.com/office/powerpoint/2010/main" val="3354378503"/>
              </p:ext>
            </p:extLst>
          </p:nvPr>
        </p:nvGraphicFramePr>
        <p:xfrm>
          <a:off x="244929" y="762001"/>
          <a:ext cx="11625941" cy="5312228"/>
        </p:xfrm>
        <a:graphic>
          <a:graphicData uri="http://schemas.openxmlformats.org/drawingml/2006/table">
            <a:tbl>
              <a:tblPr/>
              <a:tblGrid>
                <a:gridCol w="1550126">
                  <a:extLst>
                    <a:ext uri="{9D8B030D-6E8A-4147-A177-3AD203B41FA5}">
                      <a16:colId xmlns:a16="http://schemas.microsoft.com/office/drawing/2014/main" val="20000"/>
                    </a:ext>
                  </a:extLst>
                </a:gridCol>
                <a:gridCol w="2292894">
                  <a:extLst>
                    <a:ext uri="{9D8B030D-6E8A-4147-A177-3AD203B41FA5}">
                      <a16:colId xmlns:a16="http://schemas.microsoft.com/office/drawing/2014/main" val="20001"/>
                    </a:ext>
                  </a:extLst>
                </a:gridCol>
                <a:gridCol w="2171790">
                  <a:extLst>
                    <a:ext uri="{9D8B030D-6E8A-4147-A177-3AD203B41FA5}">
                      <a16:colId xmlns:a16="http://schemas.microsoft.com/office/drawing/2014/main" val="20002"/>
                    </a:ext>
                  </a:extLst>
                </a:gridCol>
                <a:gridCol w="2163717">
                  <a:extLst>
                    <a:ext uri="{9D8B030D-6E8A-4147-A177-3AD203B41FA5}">
                      <a16:colId xmlns:a16="http://schemas.microsoft.com/office/drawing/2014/main" val="20003"/>
                    </a:ext>
                  </a:extLst>
                </a:gridCol>
                <a:gridCol w="2264636">
                  <a:extLst>
                    <a:ext uri="{9D8B030D-6E8A-4147-A177-3AD203B41FA5}">
                      <a16:colId xmlns:a16="http://schemas.microsoft.com/office/drawing/2014/main" val="20004"/>
                    </a:ext>
                  </a:extLst>
                </a:gridCol>
                <a:gridCol w="1182778">
                  <a:extLst>
                    <a:ext uri="{9D8B030D-6E8A-4147-A177-3AD203B41FA5}">
                      <a16:colId xmlns:a16="http://schemas.microsoft.com/office/drawing/2014/main" val="20005"/>
                    </a:ext>
                  </a:extLst>
                </a:gridCol>
              </a:tblGrid>
              <a:tr h="278561">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dirty="0">
                          <a:ln>
                            <a:noFill/>
                          </a:ln>
                          <a:solidFill>
                            <a:schemeClr val="tx1"/>
                          </a:solidFill>
                          <a:effectLst/>
                          <a:latin typeface="Arial" charset="0"/>
                          <a:cs typeface="Arial" charset="0"/>
                        </a:rPr>
                        <a:t>Condition</a:t>
                      </a:r>
                      <a:endParaRPr kumimoji="0" lang="en-US" sz="12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1</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2</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3</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4</a:t>
                      </a:r>
                      <a:endParaRPr kumimoji="0" lang="en-US" sz="1200" b="1" i="0" u="none" strike="noStrike" cap="none" normalizeH="0" baseline="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200" b="1" i="0" u="none" strike="noStrike" cap="none" normalizeH="0" baseline="0">
                          <a:ln>
                            <a:noFill/>
                          </a:ln>
                          <a:solidFill>
                            <a:schemeClr val="tx1"/>
                          </a:solidFill>
                          <a:effectLst/>
                          <a:latin typeface="Arial" charset="0"/>
                          <a:cs typeface="Arial" charset="0"/>
                        </a:rPr>
                        <a:t>Level 5</a:t>
                      </a:r>
                      <a:endParaRPr kumimoji="0" lang="en-US" sz="12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extLst>
                  <a:ext uri="{0D108BD9-81ED-4DB2-BD59-A6C34878D82A}">
                    <a16:rowId xmlns:a16="http://schemas.microsoft.com/office/drawing/2014/main" val="10000"/>
                  </a:ext>
                </a:extLst>
              </a:tr>
              <a:tr h="35335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Wind</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Under 8 mph </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14 mph</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19 mph</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25 mph</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2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1999">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Sea State as seen from boat</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Waves up to the deck seam; water glassy to rippled, no whitecaps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Waves up to armpit; light to moderate chop, scattered whitecaps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Waves to paddle tops; numerous whitecaps, waves becoming longer</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Many whitecaps, some spray</a:t>
                      </a:r>
                      <a:endParaRPr kumimoji="0" lang="en-US" sz="1400" b="0" i="0" u="none" strike="noStrike" cap="none" normalizeH="0" baseline="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2"/>
                  </a:ext>
                </a:extLst>
              </a:tr>
              <a:tr h="52013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Waves, breaking waves</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waves &lt; 1’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no breaking waves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Waves to 2',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no breaking waves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Waves to 3',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2’ breaking waves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Waves to 6', </a:t>
                      </a:r>
                    </a:p>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breaking waves &lt; 4’</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3"/>
                  </a:ext>
                </a:extLst>
              </a:tr>
              <a:tr h="1305060">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Landing Type</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Frequent easy landing opportunities including gently sloping, sand, gravel or grass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600" b="0" i="0" kern="1200" dirty="0">
                          <a:solidFill>
                            <a:schemeClr val="tx1"/>
                          </a:solidFill>
                          <a:effectLst/>
                          <a:latin typeface="+mn-lt"/>
                          <a:ea typeface="+mn-ea"/>
                          <a:cs typeface="+mn-cs"/>
                        </a:rPr>
                        <a:t>Frequent landing opportunities including docks or moderate sloping banks, brush or overhanging trees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Bad footing,  surf up to 1.5’</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Steep rocky shores sheltered from the waves or surf up to 4'</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4"/>
                  </a:ext>
                </a:extLst>
              </a:tr>
              <a:tr h="52013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Open Crossings</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No open crossings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Under 1 mile</a:t>
                      </a:r>
                      <a:endParaRPr kumimoji="0" lang="en-US" sz="1400" b="0" i="0" u="none" strike="noStrike" cap="none" normalizeH="0" baseline="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1 to 2 miles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2 to 4 miles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5"/>
                  </a:ext>
                </a:extLst>
              </a:tr>
              <a:tr h="32851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Total Distance</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charset="0"/>
                        </a:rPr>
                        <a:t>Up to 6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charset="0"/>
                        </a:rPr>
                        <a:t>6 to 11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anose="020B0604030504040204" pitchFamily="34" charset="0"/>
                          <a:ea typeface="Verdana" panose="020B0604030504040204" pitchFamily="34" charset="0"/>
                          <a:cs typeface="Arial" charset="0"/>
                        </a:rPr>
                        <a:t>11 to 15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anose="020B0604030504040204" pitchFamily="34" charset="0"/>
                          <a:ea typeface="Verdana" panose="020B0604030504040204" pitchFamily="34" charset="0"/>
                          <a:cs typeface="Arial" charset="0"/>
                        </a:rPr>
                        <a:t>15 to 22 miles</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6"/>
                  </a:ext>
                </a:extLst>
              </a:tr>
              <a:tr h="1184463">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dirty="0">
                          <a:ln>
                            <a:noFill/>
                          </a:ln>
                          <a:solidFill>
                            <a:schemeClr val="tx1"/>
                          </a:solidFill>
                          <a:effectLst/>
                          <a:latin typeface="Arial" charset="0"/>
                          <a:cs typeface="Arial" charset="0"/>
                        </a:rPr>
                        <a:t>Current</a:t>
                      </a:r>
                      <a:endParaRPr kumimoji="0" lang="en-US" sz="1400" b="1" i="0" u="none" strike="noStrike" cap="none" normalizeH="0" baseline="0" dirty="0">
                        <a:ln>
                          <a:noFill/>
                        </a:ln>
                        <a:solidFill>
                          <a:srgbClr val="80008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800" b="0" i="0" kern="1200" dirty="0">
                          <a:solidFill>
                            <a:schemeClr val="tx1"/>
                          </a:solidFill>
                          <a:effectLst/>
                          <a:latin typeface="+mn-lt"/>
                          <a:ea typeface="+mn-ea"/>
                          <a:cs typeface="+mn-cs"/>
                        </a:rPr>
                        <a:t>None or mild (less than 1 knot)</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800" b="0" i="0" kern="1200" dirty="0">
                          <a:solidFill>
                            <a:schemeClr val="tx1"/>
                          </a:solidFill>
                          <a:effectLst/>
                          <a:latin typeface="+mn-lt"/>
                          <a:ea typeface="+mn-ea"/>
                          <a:cs typeface="+mn-cs"/>
                        </a:rPr>
                        <a:t>Mild currents (up to 2 knots): current increases / decreases group speed by half</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lang="en-US" sz="1800" b="0" i="0" kern="1200" dirty="0">
                          <a:solidFill>
                            <a:schemeClr val="tx1"/>
                          </a:solidFill>
                          <a:effectLst/>
                          <a:latin typeface="+mn-lt"/>
                          <a:ea typeface="+mn-ea"/>
                          <a:cs typeface="+mn-cs"/>
                        </a:rPr>
                        <a:t>Up to 4 knots: paddlers must sprint to move forward</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Verdana" pitchFamily="34" charset="0"/>
                          <a:cs typeface="Times New Roman" pitchFamily="18" charset="0"/>
                        </a:rPr>
                        <a:t>Up to 6 knots</a:t>
                      </a:r>
                      <a:endParaRPr kumimoji="0" lang="en-US" sz="1400" b="0" i="0" u="none" strike="noStrike" cap="none" normalizeH="0" baseline="0" dirty="0">
                        <a:ln>
                          <a:noFill/>
                        </a:ln>
                        <a:solidFill>
                          <a:srgbClr val="000000"/>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72765" name="Rectangle 61"/>
          <p:cNvSpPr>
            <a:spLocks noChangeArrowheads="1"/>
          </p:cNvSpPr>
          <p:nvPr/>
        </p:nvSpPr>
        <p:spPr bwMode="auto">
          <a:xfrm>
            <a:off x="1981200" y="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0"/>
              </a:spcBef>
              <a:buFont typeface="Arial" panose="020B0604020202020204" pitchFamily="34" charset="0"/>
              <a:buNone/>
            </a:pPr>
            <a:r>
              <a:rPr lang="en-US" altLang="en-US"/>
              <a:t>OOPS Trip levels</a:t>
            </a:r>
          </a:p>
        </p:txBody>
      </p:sp>
      <p:sp>
        <p:nvSpPr>
          <p:cNvPr id="72766" name="Text Box 62"/>
          <p:cNvSpPr txBox="1">
            <a:spLocks noChangeArrowheads="1"/>
          </p:cNvSpPr>
          <p:nvPr/>
        </p:nvSpPr>
        <p:spPr bwMode="auto">
          <a:xfrm>
            <a:off x="283029" y="6118191"/>
            <a:ext cx="11625941" cy="779252"/>
          </a:xfrm>
          <a:prstGeom prst="rect">
            <a:avLst/>
          </a:prstGeom>
          <a:solidFill>
            <a:srgbClr val="FFFF00"/>
          </a:solidFill>
          <a:ln>
            <a:noFill/>
          </a:ln>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1600" b="1" dirty="0"/>
              <a:t>Any two conditions exceeding a level’s listing bumps the rating up to the next level. </a:t>
            </a:r>
            <a:br>
              <a:rPr lang="en-US" altLang="en-US" sz="1600" b="1" dirty="0"/>
            </a:br>
            <a:r>
              <a:rPr lang="en-US" altLang="en-US" sz="1600" b="1" dirty="0"/>
              <a:t>Night or limited visibility (fog) bumps the rating up one level.  Changes in conditions just before trip may increase level as well.</a:t>
            </a:r>
          </a:p>
        </p:txBody>
      </p:sp>
      <p:sp>
        <p:nvSpPr>
          <p:cNvPr id="72767" name="Text Box 77"/>
          <p:cNvSpPr txBox="1">
            <a:spLocks noChangeArrowheads="1"/>
          </p:cNvSpPr>
          <p:nvPr/>
        </p:nvSpPr>
        <p:spPr bwMode="auto">
          <a:xfrm rot="5400000">
            <a:off x="8786926" y="3318670"/>
            <a:ext cx="51054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1600" dirty="0">
                <a:solidFill>
                  <a:schemeClr val="tx1"/>
                </a:solidFill>
                <a:latin typeface="Verdana" panose="020B0604030504040204" pitchFamily="34" charset="0"/>
              </a:rPr>
              <a:t>Exceed any two level 4 conditions</a:t>
            </a:r>
          </a:p>
          <a:p>
            <a:pPr algn="ctr" eaLnBrk="1" hangingPunct="1">
              <a:spcBef>
                <a:spcPct val="50000"/>
              </a:spcBef>
              <a:buFont typeface="Arial" panose="020B0604020202020204" pitchFamily="34" charset="0"/>
              <a:buNone/>
            </a:pPr>
            <a:r>
              <a:rPr lang="en-US" altLang="en-US" sz="1600" dirty="0">
                <a:solidFill>
                  <a:schemeClr val="tx1"/>
                </a:solidFill>
                <a:latin typeface="Verdana" panose="020B0604030504040204" pitchFamily="34" charset="0"/>
              </a:rPr>
              <a:t>Three or more level 4 conditions present</a:t>
            </a:r>
          </a:p>
        </p:txBody>
      </p:sp>
      <p:sp>
        <p:nvSpPr>
          <p:cNvPr id="2" name="TextBox 1"/>
          <p:cNvSpPr txBox="1"/>
          <p:nvPr/>
        </p:nvSpPr>
        <p:spPr>
          <a:xfrm>
            <a:off x="8088086" y="71708"/>
            <a:ext cx="3820884" cy="646331"/>
          </a:xfrm>
          <a:prstGeom prst="rect">
            <a:avLst/>
          </a:prstGeom>
          <a:solidFill>
            <a:schemeClr val="accent6">
              <a:lumMod val="20000"/>
              <a:lumOff val="80000"/>
            </a:schemeClr>
          </a:solidFill>
        </p:spPr>
        <p:txBody>
          <a:bodyPr wrap="square" rtlCol="0">
            <a:spAutoFit/>
          </a:bodyPr>
          <a:lstStyle/>
          <a:p>
            <a:r>
              <a:rPr lang="en-US" b="1" dirty="0"/>
              <a:t>See </a:t>
            </a:r>
            <a:r>
              <a:rPr lang="en-US" b="1" dirty="0">
                <a:hlinkClick r:id="rId3"/>
              </a:rPr>
              <a:t>https://www.oopskayak.org/Trip-Rating-System</a:t>
            </a:r>
            <a:r>
              <a:rPr lang="en-US" b="1" dirty="0"/>
              <a:t> for definitions</a:t>
            </a:r>
          </a:p>
        </p:txBody>
      </p:sp>
    </p:spTree>
    <p:extLst>
      <p:ext uri="{BB962C8B-B14F-4D97-AF65-F5344CB8AC3E}">
        <p14:creationId xmlns:p14="http://schemas.microsoft.com/office/powerpoint/2010/main" val="2089924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28800" y="1"/>
            <a:ext cx="8686800" cy="868363"/>
          </a:xfrm>
        </p:spPr>
        <p:txBody>
          <a:bodyPr/>
          <a:lstStyle/>
          <a:p>
            <a:pPr eaLnBrk="1" hangingPunct="1"/>
            <a:r>
              <a:rPr lang="en-US" altLang="en-US"/>
              <a:t>Recommended Skills per level</a:t>
            </a:r>
          </a:p>
        </p:txBody>
      </p:sp>
      <p:graphicFrame>
        <p:nvGraphicFramePr>
          <p:cNvPr id="136253" name="Group 61"/>
          <p:cNvGraphicFramePr>
            <a:graphicFrameLocks noGrp="1"/>
          </p:cNvGraphicFramePr>
          <p:nvPr>
            <p:ph idx="1"/>
          </p:nvPr>
        </p:nvGraphicFramePr>
        <p:xfrm>
          <a:off x="1600200" y="981076"/>
          <a:ext cx="8915400" cy="5299075"/>
        </p:xfrm>
        <a:graphic>
          <a:graphicData uri="http://schemas.openxmlformats.org/drawingml/2006/table">
            <a:tbl>
              <a:tblPr/>
              <a:tblGrid>
                <a:gridCol w="1143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760538">
                  <a:extLst>
                    <a:ext uri="{9D8B030D-6E8A-4147-A177-3AD203B41FA5}">
                      <a16:colId xmlns:a16="http://schemas.microsoft.com/office/drawing/2014/main" val="20002"/>
                    </a:ext>
                  </a:extLst>
                </a:gridCol>
                <a:gridCol w="1363662">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0483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endParaRPr kumimoji="0" lang="en-US" sz="12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2</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4</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rgbClr val="000000"/>
                          </a:solidFill>
                          <a:effectLst/>
                          <a:latin typeface="Arial" charset="0"/>
                          <a:cs typeface="Arial" charset="0"/>
                        </a:rPr>
                        <a:t>Level 5</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8E8F0"/>
                    </a:solidFill>
                  </a:tcPr>
                </a:tc>
                <a:extLst>
                  <a:ext uri="{0D108BD9-81ED-4DB2-BD59-A6C34878D82A}">
                    <a16:rowId xmlns:a16="http://schemas.microsoft.com/office/drawing/2014/main" val="10000"/>
                  </a:ext>
                </a:extLst>
              </a:tr>
              <a:tr h="156228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Paddling</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Forward, reverse, sweep turns, stern rudder</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High and low bracing. Comfort with some edging. Efficient forward stroke.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Eddy line crossings. Confident edge control and bracing.</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boat control in wind and moving water. Reliable roll.</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Reliable rough water roll.</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62287">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Rescue</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Wet exit ability</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wet exits and assisted rescues (as swimmer and rescuer). Paddle float or other self-rescue.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assisted and  self rescues.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Recently rehearsed assisted rescues in Level 3 or Level 4 conditions.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rough water assisted rescue ability.</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5296">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Group Dynamics</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Group </a:t>
                      </a:r>
                      <a:br>
                        <a:rPr kumimoji="0" lang="en-US" sz="1400" b="0" i="0" u="none" strike="noStrike" cap="none" normalizeH="0" baseline="0">
                          <a:ln>
                            <a:noFill/>
                          </a:ln>
                          <a:solidFill>
                            <a:srgbClr val="000000"/>
                          </a:solidFill>
                          <a:effectLst/>
                          <a:latin typeface="Verdana" pitchFamily="34" charset="0"/>
                          <a:cs typeface="Times New Roman" pitchFamily="18" charset="0"/>
                        </a:rPr>
                      </a:br>
                      <a:r>
                        <a:rPr kumimoji="0" lang="en-US" sz="1400" b="0" i="0" u="none" strike="noStrike" cap="none" normalizeH="0" baseline="0">
                          <a:ln>
                            <a:noFill/>
                          </a:ln>
                          <a:solidFill>
                            <a:srgbClr val="000000"/>
                          </a:solidFill>
                          <a:effectLst/>
                          <a:latin typeface="Verdana" pitchFamily="34" charset="0"/>
                          <a:cs typeface="Times New Roman" pitchFamily="18" charset="0"/>
                        </a:rPr>
                        <a:t>positioning awareness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Group positioning and dynamics awareness.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Group </a:t>
                      </a:r>
                      <a:br>
                        <a:rPr kumimoji="0" lang="en-US" sz="1400" b="0" i="0" u="none" strike="noStrike" cap="none" normalizeH="0" baseline="0">
                          <a:ln>
                            <a:noFill/>
                          </a:ln>
                          <a:solidFill>
                            <a:srgbClr val="000000"/>
                          </a:solidFill>
                          <a:effectLst/>
                          <a:latin typeface="Verdana" pitchFamily="34" charset="0"/>
                          <a:cs typeface="Times New Roman" pitchFamily="18" charset="0"/>
                        </a:rPr>
                      </a:br>
                      <a:r>
                        <a:rPr kumimoji="0" lang="en-US" sz="1400" b="0" i="0" u="none" strike="noStrike" cap="none" normalizeH="0" baseline="0">
                          <a:ln>
                            <a:noFill/>
                          </a:ln>
                          <a:solidFill>
                            <a:srgbClr val="000000"/>
                          </a:solidFill>
                          <a:effectLst/>
                          <a:latin typeface="Verdana" pitchFamily="34" charset="0"/>
                          <a:cs typeface="Times New Roman" pitchFamily="18" charset="0"/>
                        </a:rPr>
                        <a:t>management ability.</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group management experience.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Confident group management experience</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84368">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1" i="0" u="none" strike="noStrike" cap="none" normalizeH="0" baseline="0">
                          <a:ln>
                            <a:noFill/>
                          </a:ln>
                          <a:solidFill>
                            <a:schemeClr val="tx1"/>
                          </a:solidFill>
                          <a:effectLst/>
                          <a:latin typeface="Arial" charset="0"/>
                          <a:cs typeface="Arial" charset="0"/>
                        </a:rPr>
                        <a:t>Navigation</a:t>
                      </a:r>
                      <a:endParaRPr kumimoji="0" lang="en-US" sz="1400" b="1" i="0" u="none" strike="noStrike" cap="none" normalizeH="0" baseline="0">
                        <a:ln>
                          <a:noFill/>
                        </a:ln>
                        <a:solidFill>
                          <a:srgbClr val="80008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000000"/>
                        </a:buClr>
                        <a:buSzPct val="100000"/>
                        <a:buFont typeface="Arial" charset="0"/>
                        <a:buNone/>
                        <a:tabLst/>
                      </a:pP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ts val="800"/>
                        </a:spcBef>
                        <a:spcAft>
                          <a:spcPct val="0"/>
                        </a:spcAft>
                        <a:buClr>
                          <a:srgbClr val="000000"/>
                        </a:buClr>
                        <a:buSzPct val="100000"/>
                        <a:buFont typeface="Arial" charset="0"/>
                        <a:buNone/>
                        <a:tabLst/>
                      </a:pP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Basic navigation skills.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Accurate course plotting and chart positioning skills.</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93000"/>
                        </a:lnSpc>
                        <a:spcBef>
                          <a:spcPct val="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Verdana" pitchFamily="34" charset="0"/>
                          <a:cs typeface="Times New Roman" pitchFamily="18" charset="0"/>
                        </a:rPr>
                        <a:t>Night and limited visibility navigation</a:t>
                      </a:r>
                      <a:endParaRPr kumimoji="0" lang="en-US" sz="1400" b="0" i="0" u="none" strike="noStrike" cap="none" normalizeH="0" baseline="0">
                        <a:ln>
                          <a:noFill/>
                        </a:ln>
                        <a:solidFill>
                          <a:srgbClr val="000000"/>
                        </a:solidFill>
                        <a:effectLst/>
                        <a:latin typeface="Arial" charset="0"/>
                        <a:cs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79299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Please Introduce Yourself</a:t>
            </a:r>
          </a:p>
        </p:txBody>
      </p:sp>
      <p:sp>
        <p:nvSpPr>
          <p:cNvPr id="3" name="Content Placeholder 2"/>
          <p:cNvSpPr>
            <a:spLocks noGrp="1"/>
          </p:cNvSpPr>
          <p:nvPr>
            <p:ph idx="1"/>
          </p:nvPr>
        </p:nvSpPr>
        <p:spPr/>
        <p:txBody>
          <a:bodyPr/>
          <a:lstStyle/>
          <a:p>
            <a:r>
              <a:rPr lang="en-US" dirty="0"/>
              <a:t>Name</a:t>
            </a:r>
          </a:p>
          <a:p>
            <a:r>
              <a:rPr lang="en-US" dirty="0"/>
              <a:t>A few things about yourself</a:t>
            </a:r>
          </a:p>
          <a:p>
            <a:r>
              <a:rPr lang="en-US" dirty="0"/>
              <a:t>How long have you been paddling?</a:t>
            </a:r>
          </a:p>
          <a:p>
            <a:r>
              <a:rPr lang="en-US" dirty="0"/>
              <a:t>How long have you been with OOPS?</a:t>
            </a:r>
          </a:p>
          <a:p>
            <a:r>
              <a:rPr lang="en-US" dirty="0"/>
              <a:t>Why are you here?</a:t>
            </a:r>
          </a:p>
        </p:txBody>
      </p:sp>
    </p:spTree>
    <p:extLst>
      <p:ext uri="{BB962C8B-B14F-4D97-AF65-F5344CB8AC3E}">
        <p14:creationId xmlns:p14="http://schemas.microsoft.com/office/powerpoint/2010/main" val="4216191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a:xfrm>
            <a:off x="232757" y="1463041"/>
            <a:ext cx="11753055" cy="5251524"/>
          </a:xfrm>
        </p:spPr>
        <p:txBody>
          <a:bodyPr>
            <a:normAutofit fontScale="92500" lnSpcReduction="10000"/>
          </a:bodyPr>
          <a:lstStyle/>
          <a:p>
            <a:r>
              <a:rPr lang="en-US" sz="4400" dirty="0"/>
              <a:t>Pretend that we are going to paddle in Nehalem Bay today.  How would you rate the paddle?</a:t>
            </a:r>
          </a:p>
          <a:p>
            <a:pPr lvl="1"/>
            <a:r>
              <a:rPr lang="en-US" sz="4000" dirty="0"/>
              <a:t>Wind waves are a bigger deal than swell</a:t>
            </a:r>
          </a:p>
          <a:p>
            <a:pPr lvl="1"/>
            <a:r>
              <a:rPr lang="en-US" sz="4000" dirty="0"/>
              <a:t>Don’t forget current!</a:t>
            </a:r>
          </a:p>
          <a:p>
            <a:pPr lvl="1"/>
            <a:r>
              <a:rPr lang="en-US" sz="4000" dirty="0"/>
              <a:t>The website does not automatically calculate the overall rating, which usually is the </a:t>
            </a:r>
            <a:r>
              <a:rPr lang="en-US" sz="4000" dirty="0">
                <a:highlight>
                  <a:srgbClr val="FFFF00"/>
                </a:highlight>
              </a:rPr>
              <a:t>highest rating level seen 2 or more times (+1 for night and fog + more for conditions)</a:t>
            </a:r>
          </a:p>
          <a:p>
            <a:r>
              <a:rPr lang="en-US" sz="4400" dirty="0"/>
              <a:t>You had a good trip.   What information would you pass on to the next organizer that you discovered in your research?</a:t>
            </a:r>
          </a:p>
        </p:txBody>
      </p:sp>
    </p:spTree>
    <p:extLst>
      <p:ext uri="{BB962C8B-B14F-4D97-AF65-F5344CB8AC3E}">
        <p14:creationId xmlns:p14="http://schemas.microsoft.com/office/powerpoint/2010/main" val="4179359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Paddles where special care is needed</a:t>
            </a:r>
          </a:p>
        </p:txBody>
      </p:sp>
      <p:sp>
        <p:nvSpPr>
          <p:cNvPr id="3" name="Content Placeholder 2"/>
          <p:cNvSpPr>
            <a:spLocks noGrp="1"/>
          </p:cNvSpPr>
          <p:nvPr>
            <p:ph idx="1"/>
          </p:nvPr>
        </p:nvSpPr>
        <p:spPr>
          <a:xfrm>
            <a:off x="838199" y="1825624"/>
            <a:ext cx="10902043" cy="5032375"/>
          </a:xfrm>
        </p:spPr>
        <p:txBody>
          <a:bodyPr>
            <a:normAutofit/>
          </a:bodyPr>
          <a:lstStyle/>
          <a:p>
            <a:r>
              <a:rPr lang="en-US" sz="3600" dirty="0"/>
              <a:t>A level 1 trip when conditions start to worsen</a:t>
            </a:r>
          </a:p>
          <a:p>
            <a:pPr lvl="1"/>
            <a:r>
              <a:rPr lang="en-US" sz="3200" dirty="0"/>
              <a:t>When one person has problems, many will follow</a:t>
            </a:r>
          </a:p>
          <a:p>
            <a:pPr lvl="2"/>
            <a:r>
              <a:rPr lang="en-US" sz="2800" dirty="0"/>
              <a:t>The kayak shops see this all the time</a:t>
            </a:r>
          </a:p>
          <a:p>
            <a:pPr lvl="1"/>
            <a:r>
              <a:rPr lang="en-US" sz="3200" dirty="0"/>
              <a:t>Which is why it’s always good to have a other experienced paddlers with you</a:t>
            </a:r>
          </a:p>
          <a:p>
            <a:r>
              <a:rPr lang="en-US" sz="3600" dirty="0"/>
              <a:t>Any paddle (especially level 2) in an environment where the wind can come up “without warning” and/or there are very few or difficult outs</a:t>
            </a:r>
          </a:p>
          <a:p>
            <a:pPr lvl="1"/>
            <a:r>
              <a:rPr lang="en-US" sz="3200" dirty="0"/>
              <a:t>This could quickly turn into a level-4 mess</a:t>
            </a:r>
          </a:p>
        </p:txBody>
      </p:sp>
    </p:spTree>
    <p:extLst>
      <p:ext uri="{BB962C8B-B14F-4D97-AF65-F5344CB8AC3E}">
        <p14:creationId xmlns:p14="http://schemas.microsoft.com/office/powerpoint/2010/main" val="378490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Paddling from Safe Haven to Safe Haven</a:t>
            </a:r>
          </a:p>
        </p:txBody>
      </p:sp>
      <p:sp>
        <p:nvSpPr>
          <p:cNvPr id="3" name="Content Placeholder 2"/>
          <p:cNvSpPr>
            <a:spLocks noGrp="1"/>
          </p:cNvSpPr>
          <p:nvPr>
            <p:ph idx="1"/>
          </p:nvPr>
        </p:nvSpPr>
        <p:spPr>
          <a:xfrm>
            <a:off x="838200" y="1825624"/>
            <a:ext cx="10515600" cy="4815019"/>
          </a:xfrm>
        </p:spPr>
        <p:txBody>
          <a:bodyPr>
            <a:normAutofit lnSpcReduction="10000"/>
          </a:bodyPr>
          <a:lstStyle/>
          <a:p>
            <a:r>
              <a:rPr lang="en-US" dirty="0"/>
              <a:t>Don’t just plan on breaks at the put-in, take-out, and lunch.</a:t>
            </a:r>
          </a:p>
          <a:p>
            <a:r>
              <a:rPr lang="en-US" dirty="0"/>
              <a:t>Try to plan trips with places you can land about every half-hour to hour or so (every few nautical miles) so that:</a:t>
            </a:r>
          </a:p>
          <a:p>
            <a:pPr lvl="1"/>
            <a:r>
              <a:rPr lang="en-US" dirty="0"/>
              <a:t>People can use the restroom</a:t>
            </a:r>
          </a:p>
          <a:p>
            <a:pPr lvl="1"/>
            <a:r>
              <a:rPr lang="en-US" dirty="0"/>
              <a:t>Hot people can take off some clothing, cold people can put on some extra clothing, wet people can change</a:t>
            </a:r>
          </a:p>
          <a:p>
            <a:pPr lvl="1"/>
            <a:r>
              <a:rPr lang="en-US" dirty="0"/>
              <a:t>People can snack (especially diabetics)</a:t>
            </a:r>
          </a:p>
          <a:p>
            <a:pPr lvl="1"/>
            <a:r>
              <a:rPr lang="en-US" dirty="0"/>
              <a:t>People can stretch</a:t>
            </a:r>
          </a:p>
          <a:p>
            <a:pPr lvl="1"/>
            <a:r>
              <a:rPr lang="en-US" dirty="0"/>
              <a:t>Slow people who are always “humping it” to keep up can rest</a:t>
            </a:r>
          </a:p>
          <a:p>
            <a:pPr lvl="1"/>
            <a:r>
              <a:rPr lang="en-US" dirty="0"/>
              <a:t>Someone can go for help if needed</a:t>
            </a:r>
          </a:p>
          <a:p>
            <a:r>
              <a:rPr lang="en-US" dirty="0"/>
              <a:t>You don’t have to land, and if you do, make it short.</a:t>
            </a:r>
          </a:p>
          <a:p>
            <a:r>
              <a:rPr lang="en-US" dirty="0"/>
              <a:t>But make sure you have the option</a:t>
            </a:r>
          </a:p>
        </p:txBody>
      </p:sp>
    </p:spTree>
    <p:extLst>
      <p:ext uri="{BB962C8B-B14F-4D97-AF65-F5344CB8AC3E}">
        <p14:creationId xmlns:p14="http://schemas.microsoft.com/office/powerpoint/2010/main" val="3616974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6802" name="Title 1"/>
          <p:cNvSpPr>
            <a:spLocks noGrp="1"/>
          </p:cNvSpPr>
          <p:nvPr>
            <p:ph type="title" idx="4294967295"/>
          </p:nvPr>
        </p:nvSpPr>
        <p:spPr>
          <a:xfrm>
            <a:off x="1676400" y="152401"/>
            <a:ext cx="8686800" cy="487363"/>
          </a:xfrm>
        </p:spPr>
        <p:txBody>
          <a:bodyPr>
            <a:normAutofit fontScale="90000"/>
          </a:bodyPr>
          <a:lstStyle/>
          <a:p>
            <a:pPr eaLnBrk="1" hangingPunct="1"/>
            <a:r>
              <a:rPr lang="en-US" altLang="en-US" sz="3200"/>
              <a:t>Rate this trip:  Wind river </a:t>
            </a:r>
          </a:p>
        </p:txBody>
      </p:sp>
      <p:pic>
        <p:nvPicPr>
          <p:cNvPr id="76803"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762001"/>
            <a:ext cx="8686800" cy="4213225"/>
          </a:xfrm>
        </p:spPr>
      </p:pic>
      <p:sp>
        <p:nvSpPr>
          <p:cNvPr id="76804" name="Content Placeholder 2"/>
          <p:cNvSpPr>
            <a:spLocks/>
          </p:cNvSpPr>
          <p:nvPr/>
        </p:nvSpPr>
        <p:spPr bwMode="auto">
          <a:xfrm>
            <a:off x="1676400" y="5029200"/>
            <a:ext cx="868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sz="2000"/>
              <a:t>Expected Wind is from the NW at 10 knots.</a:t>
            </a:r>
          </a:p>
          <a:p>
            <a:pPr eaLnBrk="1" hangingPunct="1"/>
            <a:r>
              <a:rPr lang="en-US" altLang="en-US" sz="2000"/>
              <a:t>Currents are 2 knots</a:t>
            </a:r>
          </a:p>
          <a:p>
            <a:pPr eaLnBrk="1" hangingPunct="1"/>
            <a:r>
              <a:rPr lang="en-US" altLang="en-US" sz="2000"/>
              <a:t>Crossing distance is 1mile.</a:t>
            </a:r>
          </a:p>
        </p:txBody>
      </p:sp>
    </p:spTree>
    <p:extLst>
      <p:ext uri="{BB962C8B-B14F-4D97-AF65-F5344CB8AC3E}">
        <p14:creationId xmlns:p14="http://schemas.microsoft.com/office/powerpoint/2010/main" val="1009980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7826" name="Title 1"/>
          <p:cNvSpPr>
            <a:spLocks noGrp="1"/>
          </p:cNvSpPr>
          <p:nvPr>
            <p:ph type="title" idx="4294967295"/>
          </p:nvPr>
        </p:nvSpPr>
        <p:spPr>
          <a:xfrm>
            <a:off x="1676400" y="152401"/>
            <a:ext cx="8686800" cy="487363"/>
          </a:xfrm>
        </p:spPr>
        <p:txBody>
          <a:bodyPr>
            <a:normAutofit fontScale="90000"/>
          </a:bodyPr>
          <a:lstStyle/>
          <a:p>
            <a:pPr eaLnBrk="1" hangingPunct="1"/>
            <a:r>
              <a:rPr lang="en-US" altLang="en-US" sz="3200"/>
              <a:t>Rate this trip:  Wind river </a:t>
            </a:r>
          </a:p>
        </p:txBody>
      </p:sp>
      <p:pic>
        <p:nvPicPr>
          <p:cNvPr id="7782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762001"/>
            <a:ext cx="8686800" cy="4213225"/>
          </a:xfrm>
        </p:spPr>
      </p:pic>
      <p:sp>
        <p:nvSpPr>
          <p:cNvPr id="77828" name="Content Placeholder 2"/>
          <p:cNvSpPr>
            <a:spLocks/>
          </p:cNvSpPr>
          <p:nvPr/>
        </p:nvSpPr>
        <p:spPr bwMode="auto">
          <a:xfrm>
            <a:off x="1676400" y="5029200"/>
            <a:ext cx="8686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sz="2000"/>
              <a:t>We arrive and the actual conditions are:</a:t>
            </a:r>
          </a:p>
          <a:p>
            <a:pPr lvl="1" eaLnBrk="1" hangingPunct="1"/>
            <a:r>
              <a:rPr lang="en-US" altLang="en-US" sz="1800"/>
              <a:t>Wind is west at 20 knot.  </a:t>
            </a:r>
          </a:p>
          <a:p>
            <a:pPr lvl="1" eaLnBrk="1" hangingPunct="1"/>
            <a:r>
              <a:rPr lang="en-US" altLang="en-US" sz="1800"/>
              <a:t>Current at 2 knots, crossing is 1 mile</a:t>
            </a:r>
          </a:p>
          <a:p>
            <a:pPr eaLnBrk="1" hangingPunct="1"/>
            <a:r>
              <a:rPr lang="en-US" altLang="en-US" sz="2000"/>
              <a:t>Re-rate this trip for the actual conditions.</a:t>
            </a:r>
          </a:p>
        </p:txBody>
      </p:sp>
    </p:spTree>
    <p:extLst>
      <p:ext uri="{BB962C8B-B14F-4D97-AF65-F5344CB8AC3E}">
        <p14:creationId xmlns:p14="http://schemas.microsoft.com/office/powerpoint/2010/main" val="1474938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1752600" y="274638"/>
            <a:ext cx="8686800" cy="563562"/>
          </a:xfrm>
        </p:spPr>
        <p:txBody>
          <a:bodyPr/>
          <a:lstStyle/>
          <a:p>
            <a:pPr eaLnBrk="1" hangingPunct="1"/>
            <a:r>
              <a:rPr lang="en-US" altLang="en-US" sz="3200"/>
              <a:t>Rate the trip: Deception Pass</a:t>
            </a:r>
          </a:p>
        </p:txBody>
      </p:sp>
      <p:pic>
        <p:nvPicPr>
          <p:cNvPr id="78851"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838201"/>
            <a:ext cx="8686800" cy="4213225"/>
          </a:xfrm>
        </p:spPr>
      </p:pic>
      <p:sp>
        <p:nvSpPr>
          <p:cNvPr id="78852" name="Content Placeholder 2"/>
          <p:cNvSpPr>
            <a:spLocks/>
          </p:cNvSpPr>
          <p:nvPr/>
        </p:nvSpPr>
        <p:spPr bwMode="auto">
          <a:xfrm>
            <a:off x="1752600" y="52578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r>
              <a:rPr lang="en-US" altLang="en-US" sz="2000"/>
              <a:t>Crossing distance is ¾ mile.   </a:t>
            </a:r>
          </a:p>
          <a:p>
            <a:pPr eaLnBrk="1" hangingPunct="1"/>
            <a:r>
              <a:rPr lang="en-US" altLang="en-US" sz="2000"/>
              <a:t>Wind is calm.</a:t>
            </a:r>
          </a:p>
          <a:p>
            <a:pPr eaLnBrk="1" hangingPunct="1"/>
            <a:r>
              <a:rPr lang="en-US" altLang="en-US" sz="2000"/>
              <a:t>Current is ebbing at 6.5 knots in Canoe Pass.</a:t>
            </a:r>
          </a:p>
          <a:p>
            <a:pPr eaLnBrk="1" hangingPunct="1"/>
            <a:endParaRPr lang="en-US" altLang="en-US"/>
          </a:p>
        </p:txBody>
      </p:sp>
    </p:spTree>
    <p:extLst>
      <p:ext uri="{BB962C8B-B14F-4D97-AF65-F5344CB8AC3E}">
        <p14:creationId xmlns:p14="http://schemas.microsoft.com/office/powerpoint/2010/main" val="3235227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normAutofit fontScale="92500" lnSpcReduction="10000"/>
          </a:bodyPr>
          <a:lstStyle/>
          <a:p>
            <a:r>
              <a:rPr lang="en-US" sz="4000" dirty="0"/>
              <a:t>Use the OOPS Trip level and skill matrices to help select and plan trips</a:t>
            </a:r>
          </a:p>
          <a:p>
            <a:pPr lvl="1"/>
            <a:r>
              <a:rPr lang="en-US" sz="3600" dirty="0"/>
              <a:t>It doesn’t hurt to be conservative setting the overall level</a:t>
            </a:r>
          </a:p>
          <a:p>
            <a:r>
              <a:rPr lang="en-US" sz="4000" dirty="0"/>
              <a:t>These are useful tools for private trips too!</a:t>
            </a:r>
          </a:p>
          <a:p>
            <a:r>
              <a:rPr lang="en-US" sz="4000" dirty="0"/>
              <a:t>Watch out for paddles with beginners or the possibility of rapidly changing conditions</a:t>
            </a:r>
          </a:p>
          <a:p>
            <a:r>
              <a:rPr lang="en-US" sz="4000" dirty="0"/>
              <a:t>Know your safe-havens and bail-out options</a:t>
            </a:r>
          </a:p>
        </p:txBody>
      </p:sp>
    </p:spTree>
    <p:extLst>
      <p:ext uri="{BB962C8B-B14F-4D97-AF65-F5344CB8AC3E}">
        <p14:creationId xmlns:p14="http://schemas.microsoft.com/office/powerpoint/2010/main" val="6827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771118"/>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903513" y="3588051"/>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390" y="0"/>
            <a:ext cx="7445609" cy="4512039"/>
          </a:xfrm>
          <a:prstGeom prst="rect">
            <a:avLst/>
          </a:prstGeom>
        </p:spPr>
      </p:pic>
    </p:spTree>
    <p:extLst>
      <p:ext uri="{BB962C8B-B14F-4D97-AF65-F5344CB8AC3E}">
        <p14:creationId xmlns:p14="http://schemas.microsoft.com/office/powerpoint/2010/main" val="2732922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Conditions</a:t>
            </a:r>
          </a:p>
        </p:txBody>
      </p:sp>
      <p:sp>
        <p:nvSpPr>
          <p:cNvPr id="5" name="Content Placeholder 4"/>
          <p:cNvSpPr>
            <a:spLocks noGrp="1"/>
          </p:cNvSpPr>
          <p:nvPr>
            <p:ph idx="1"/>
          </p:nvPr>
        </p:nvSpPr>
        <p:spPr>
          <a:xfrm>
            <a:off x="838200" y="1567543"/>
            <a:ext cx="10515600" cy="5078186"/>
          </a:xfrm>
        </p:spPr>
        <p:txBody>
          <a:bodyPr>
            <a:normAutofit/>
          </a:bodyPr>
          <a:lstStyle/>
          <a:p>
            <a:pPr marL="0" indent="0">
              <a:buNone/>
            </a:pPr>
            <a:r>
              <a:rPr lang="en-US" dirty="0"/>
              <a:t>Here in the Pacific Northwest, we need to consider at least some of the following before and during every paddle (including level 1).  All paddlers should come to the launch with relevant information in-hand:</a:t>
            </a:r>
          </a:p>
          <a:p>
            <a:r>
              <a:rPr lang="en-US" dirty="0"/>
              <a:t>Weather, especially winds</a:t>
            </a:r>
          </a:p>
          <a:p>
            <a:r>
              <a:rPr lang="en-US" dirty="0"/>
              <a:t>Water Temperature</a:t>
            </a:r>
          </a:p>
          <a:p>
            <a:r>
              <a:rPr lang="en-US" dirty="0"/>
              <a:t>River conditions (temperatures, currents, flow rates)</a:t>
            </a:r>
          </a:p>
          <a:p>
            <a:r>
              <a:rPr lang="en-US" dirty="0"/>
              <a:t>Tidal Factors – Height and Currents</a:t>
            </a:r>
          </a:p>
          <a:p>
            <a:r>
              <a:rPr lang="en-US" dirty="0"/>
              <a:t>Swell &amp; Surf</a:t>
            </a:r>
          </a:p>
          <a:p>
            <a:r>
              <a:rPr lang="en-US" dirty="0"/>
              <a:t>Possible Landings</a:t>
            </a:r>
          </a:p>
        </p:txBody>
      </p:sp>
      <p:sp>
        <p:nvSpPr>
          <p:cNvPr id="6" name="TextBox 5"/>
          <p:cNvSpPr txBox="1"/>
          <p:nvPr/>
        </p:nvSpPr>
        <p:spPr>
          <a:xfrm>
            <a:off x="864069" y="5939196"/>
            <a:ext cx="10489731" cy="523220"/>
          </a:xfrm>
          <a:prstGeom prst="rect">
            <a:avLst/>
          </a:prstGeom>
          <a:noFill/>
          <a:ln w="25400">
            <a:solidFill>
              <a:srgbClr val="FF0000"/>
            </a:solidFill>
          </a:ln>
        </p:spPr>
        <p:txBody>
          <a:bodyPr wrap="none" rtlCol="0">
            <a:spAutoFit/>
          </a:bodyPr>
          <a:lstStyle/>
          <a:p>
            <a:r>
              <a:rPr lang="en-US" sz="2800" b="1" dirty="0"/>
              <a:t>Your one-stop-shop:  </a:t>
            </a:r>
            <a:r>
              <a:rPr lang="en-US" sz="2800" b="1" dirty="0">
                <a:hlinkClick r:id="rId2"/>
              </a:rPr>
              <a:t>https://oopskayak.org/onlinepaddlingresources</a:t>
            </a:r>
            <a:r>
              <a:rPr lang="en-US" sz="2800" b="1" dirty="0"/>
              <a:t> </a:t>
            </a:r>
          </a:p>
        </p:txBody>
      </p:sp>
    </p:spTree>
    <p:extLst>
      <p:ext uri="{BB962C8B-B14F-4D97-AF65-F5344CB8AC3E}">
        <p14:creationId xmlns:p14="http://schemas.microsoft.com/office/powerpoint/2010/main" val="32964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a:t>Weather – NOAA, </a:t>
            </a:r>
            <a:r>
              <a:rPr lang="en-US" dirty="0" err="1"/>
              <a:t>Wunderground</a:t>
            </a:r>
            <a:r>
              <a:rPr lang="en-US" dirty="0"/>
              <a:t>, </a:t>
            </a:r>
            <a:r>
              <a:rPr lang="en-US" dirty="0" err="1"/>
              <a:t>Sailflow</a:t>
            </a:r>
            <a:r>
              <a:rPr lang="en-US" dirty="0"/>
              <a:t>, </a:t>
            </a:r>
            <a:r>
              <a:rPr lang="en-US" dirty="0" err="1"/>
              <a:t>darksky</a:t>
            </a:r>
            <a:r>
              <a:rPr lang="en-US" dirty="0"/>
              <a:t>, Windy, VHF Radio</a:t>
            </a:r>
          </a:p>
        </p:txBody>
      </p:sp>
      <p:sp>
        <p:nvSpPr>
          <p:cNvPr id="61443" name="Rectangle 3"/>
          <p:cNvSpPr>
            <a:spLocks noGrp="1" noChangeArrowheads="1"/>
          </p:cNvSpPr>
          <p:nvPr>
            <p:ph type="body" idx="1"/>
          </p:nvPr>
        </p:nvSpPr>
        <p:spPr>
          <a:xfrm>
            <a:off x="174885" y="1690688"/>
            <a:ext cx="11842229" cy="4181476"/>
          </a:xfrm>
        </p:spPr>
        <p:txBody>
          <a:bodyPr>
            <a:normAutofit/>
          </a:bodyPr>
          <a:lstStyle/>
          <a:p>
            <a:pPr eaLnBrk="1" hangingPunct="1"/>
            <a:r>
              <a:rPr lang="en-US" dirty="0"/>
              <a:t>Dealing with weather is simple … always check forecasts and know your limits.</a:t>
            </a:r>
          </a:p>
          <a:p>
            <a:pPr eaLnBrk="1" hangingPunct="1"/>
            <a:r>
              <a:rPr lang="en-US" dirty="0"/>
              <a:t>It’s  the wind that matters most.  Key issues for understanding wind:</a:t>
            </a:r>
          </a:p>
          <a:p>
            <a:pPr lvl="1" eaLnBrk="1" hangingPunct="1"/>
            <a:r>
              <a:rPr lang="en-US" b="1" dirty="0"/>
              <a:t>Direction</a:t>
            </a:r>
            <a:r>
              <a:rPr lang="en-US" dirty="0"/>
              <a:t>: Stated in terms of where the wind comes from (opposite of the convention with current).</a:t>
            </a:r>
          </a:p>
          <a:p>
            <a:pPr lvl="1" eaLnBrk="1" hangingPunct="1"/>
            <a:r>
              <a:rPr lang="en-US" b="1" dirty="0"/>
              <a:t>Fetch</a:t>
            </a:r>
            <a:r>
              <a:rPr lang="en-US" dirty="0"/>
              <a:t>: the span of water the wind blows over.  Longer equals bigger waves</a:t>
            </a:r>
          </a:p>
          <a:p>
            <a:pPr lvl="1" eaLnBrk="1" hangingPunct="1"/>
            <a:r>
              <a:rPr lang="en-US" b="1" dirty="0"/>
              <a:t>Time</a:t>
            </a:r>
            <a:r>
              <a:rPr lang="en-US" dirty="0"/>
              <a:t>: How long has the wind been blowing?   The longer the more waves will develop</a:t>
            </a:r>
          </a:p>
          <a:p>
            <a:r>
              <a:rPr lang="en-US" dirty="0"/>
              <a:t>Fog, thunderstorms,  precipitation can also have a big impact on your trip</a:t>
            </a:r>
          </a:p>
          <a:p>
            <a:r>
              <a:rPr lang="en-US" dirty="0"/>
              <a:t>And don’t forget the air temperature and humidity</a:t>
            </a:r>
          </a:p>
          <a:p>
            <a:r>
              <a:rPr lang="en-US" dirty="0"/>
              <a:t>Pay attention to how all these vary during the day</a:t>
            </a:r>
          </a:p>
          <a:p>
            <a:endParaRPr lang="en-US" dirty="0"/>
          </a:p>
        </p:txBody>
      </p:sp>
      <p:sp>
        <p:nvSpPr>
          <p:cNvPr id="61444" name="Text Box 4"/>
          <p:cNvSpPr txBox="1">
            <a:spLocks noChangeArrowheads="1"/>
          </p:cNvSpPr>
          <p:nvPr/>
        </p:nvSpPr>
        <p:spPr bwMode="auto">
          <a:xfrm>
            <a:off x="1682750" y="5751572"/>
            <a:ext cx="8674100" cy="1015663"/>
          </a:xfrm>
          <a:prstGeom prst="rect">
            <a:avLst/>
          </a:prstGeom>
          <a:noFill/>
          <a:ln w="9525">
            <a:solidFill>
              <a:schemeClr val="tx1"/>
            </a:solidFill>
            <a:miter lim="800000"/>
            <a:headEnd/>
            <a:tailEnd/>
          </a:ln>
        </p:spPr>
        <p:txBody>
          <a:bodyPr>
            <a:spAutoFit/>
          </a:bodyPr>
          <a:lstStyle/>
          <a:p>
            <a:pPr>
              <a:spcBef>
                <a:spcPct val="50000"/>
              </a:spcBef>
            </a:pPr>
            <a:r>
              <a:rPr lang="en-US" sz="2000" dirty="0"/>
              <a:t>Any wind over 25 knots (29 mph) is very tough!  Only advanced paddlers working in well practiced teams should choose to paddle beyond 30 knots (35 mph)… and even then, you better hope you’re heading downwind!</a:t>
            </a:r>
          </a:p>
        </p:txBody>
      </p:sp>
    </p:spTree>
    <p:extLst>
      <p:ext uri="{BB962C8B-B14F-4D97-AF65-F5344CB8AC3E}">
        <p14:creationId xmlns:p14="http://schemas.microsoft.com/office/powerpoint/2010/main" val="311873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4"/>
            <a:ext cx="10515600" cy="4738461"/>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397328" y="1743979"/>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764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Waves</a:t>
            </a:r>
          </a:p>
        </p:txBody>
      </p:sp>
      <p:sp>
        <p:nvSpPr>
          <p:cNvPr id="3" name="Content Placeholder 2"/>
          <p:cNvSpPr>
            <a:spLocks noGrp="1"/>
          </p:cNvSpPr>
          <p:nvPr>
            <p:ph idx="1"/>
          </p:nvPr>
        </p:nvSpPr>
        <p:spPr>
          <a:xfrm>
            <a:off x="838199" y="1429788"/>
            <a:ext cx="11015749" cy="5428211"/>
          </a:xfrm>
        </p:spPr>
        <p:txBody>
          <a:bodyPr>
            <a:normAutofit lnSpcReduction="10000"/>
          </a:bodyPr>
          <a:lstStyle/>
          <a:p>
            <a:r>
              <a:rPr lang="en-US" sz="3200" dirty="0"/>
              <a:t>Fetch:  The unobstructed distance of water passed over by the wind</a:t>
            </a:r>
          </a:p>
          <a:p>
            <a:r>
              <a:rPr lang="en-US" sz="3200" dirty="0"/>
              <a:t>The longer the fetch, the bigger the wind waves</a:t>
            </a:r>
          </a:p>
          <a:p>
            <a:pPr lvl="1"/>
            <a:r>
              <a:rPr lang="en-US" sz="2800" dirty="0"/>
              <a:t>This may change as your trip processes (opposite ends of a lake)</a:t>
            </a:r>
          </a:p>
          <a:p>
            <a:r>
              <a:rPr lang="en-US" sz="3200" dirty="0"/>
              <a:t>The bigger the wind waves, the more impact they will have on your progress</a:t>
            </a:r>
          </a:p>
          <a:p>
            <a:r>
              <a:rPr lang="en-US" sz="3200" dirty="0"/>
              <a:t>If the waves are tall enough, your boat gets pushed by the wind on the top of the wave, and left alone at the bottom</a:t>
            </a:r>
          </a:p>
          <a:p>
            <a:pPr lvl="1"/>
            <a:r>
              <a:rPr lang="en-US" sz="2800" dirty="0"/>
              <a:t>Making keeping your direction challenging</a:t>
            </a:r>
          </a:p>
          <a:p>
            <a:r>
              <a:rPr lang="en-US" sz="3200" dirty="0"/>
              <a:t>Wind waves can be a bigger deal than swell – their period tends to be shorter, giving you less time to react between waves</a:t>
            </a:r>
          </a:p>
        </p:txBody>
      </p:sp>
    </p:spTree>
    <p:extLst>
      <p:ext uri="{BB962C8B-B14F-4D97-AF65-F5344CB8AC3E}">
        <p14:creationId xmlns:p14="http://schemas.microsoft.com/office/powerpoint/2010/main" val="38631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group in the wind</a:t>
            </a:r>
          </a:p>
        </p:txBody>
      </p:sp>
      <p:sp>
        <p:nvSpPr>
          <p:cNvPr id="3" name="Content Placeholder 2"/>
          <p:cNvSpPr>
            <a:spLocks noGrp="1"/>
          </p:cNvSpPr>
          <p:nvPr>
            <p:ph idx="1"/>
          </p:nvPr>
        </p:nvSpPr>
        <p:spPr>
          <a:xfrm>
            <a:off x="324773" y="1585180"/>
            <a:ext cx="11867227" cy="5014912"/>
          </a:xfrm>
        </p:spPr>
        <p:txBody>
          <a:bodyPr>
            <a:noAutofit/>
          </a:bodyPr>
          <a:lstStyle/>
          <a:p>
            <a:r>
              <a:rPr lang="en-US" sz="3200" dirty="0"/>
              <a:t>Paddle as a reasonably tight blob </a:t>
            </a:r>
          </a:p>
          <a:p>
            <a:pPr lvl="1"/>
            <a:r>
              <a:rPr lang="en-US" sz="2800" dirty="0"/>
              <a:t>With the slowest paddler in the center</a:t>
            </a:r>
          </a:p>
          <a:p>
            <a:pPr lvl="1"/>
            <a:r>
              <a:rPr lang="en-US" sz="2800" dirty="0"/>
              <a:t>Leader on the downwind leading edge to set the angle of the paddle and catch boats</a:t>
            </a:r>
          </a:p>
          <a:p>
            <a:r>
              <a:rPr lang="en-US" sz="3200" dirty="0"/>
              <a:t>Gorge Run</a:t>
            </a:r>
          </a:p>
          <a:p>
            <a:pPr lvl="1"/>
            <a:r>
              <a:rPr lang="en-US" sz="2800" dirty="0"/>
              <a:t>Organizer in back to get the swimmers, boat catcher in the front, plus flankers</a:t>
            </a:r>
          </a:p>
          <a:p>
            <a:pPr lvl="1"/>
            <a:r>
              <a:rPr lang="en-US" sz="2800" dirty="0"/>
              <a:t>Set up designated meeting points</a:t>
            </a:r>
          </a:p>
          <a:p>
            <a:pPr lvl="2"/>
            <a:r>
              <a:rPr lang="en-US" sz="2400" dirty="0"/>
              <a:t>People who stick to the sides of the river in gentler conditions will progress faster than those surfing, so designate places for the group to reform before progressing</a:t>
            </a:r>
          </a:p>
          <a:p>
            <a:pPr lvl="1"/>
            <a:r>
              <a:rPr lang="en-US" sz="2800" dirty="0"/>
              <a:t>If only one leader – do it from the side, and don’t be afraid to raft the group up (good luck getting everyone’s attention)</a:t>
            </a:r>
          </a:p>
        </p:txBody>
      </p:sp>
    </p:spTree>
    <p:extLst>
      <p:ext uri="{BB962C8B-B14F-4D97-AF65-F5344CB8AC3E}">
        <p14:creationId xmlns:p14="http://schemas.microsoft.com/office/powerpoint/2010/main" val="29634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and Weather</a:t>
            </a:r>
          </a:p>
        </p:txBody>
      </p:sp>
      <p:sp>
        <p:nvSpPr>
          <p:cNvPr id="3" name="Content Placeholder 2"/>
          <p:cNvSpPr>
            <a:spLocks noGrp="1"/>
          </p:cNvSpPr>
          <p:nvPr>
            <p:ph idx="1"/>
          </p:nvPr>
        </p:nvSpPr>
        <p:spPr/>
        <p:txBody>
          <a:bodyPr>
            <a:normAutofit/>
          </a:bodyPr>
          <a:lstStyle/>
          <a:p>
            <a:r>
              <a:rPr lang="en-US" sz="3600" dirty="0"/>
              <a:t>Find out how the wind speed will vary at Stevenson, Washington over the day.</a:t>
            </a:r>
          </a:p>
          <a:p>
            <a:pPr lvl="1"/>
            <a:r>
              <a:rPr lang="en-US" sz="3200" dirty="0"/>
              <a:t>How about Astoria, Oregon</a:t>
            </a:r>
          </a:p>
          <a:p>
            <a:r>
              <a:rPr lang="en-US" sz="3600" dirty="0"/>
              <a:t>How about in two days?</a:t>
            </a:r>
          </a:p>
          <a:p>
            <a:r>
              <a:rPr lang="en-US" sz="3600" dirty="0"/>
              <a:t>BONUS:  Looking at synoptic charts, how do you predict the wind direction and strength to change today in Astoria?  Now check your results with the NOAA hourly graphs.</a:t>
            </a:r>
          </a:p>
          <a:p>
            <a:endParaRPr lang="en-US" sz="3600" dirty="0"/>
          </a:p>
        </p:txBody>
      </p:sp>
    </p:spTree>
    <p:extLst>
      <p:ext uri="{BB962C8B-B14F-4D97-AF65-F5344CB8AC3E}">
        <p14:creationId xmlns:p14="http://schemas.microsoft.com/office/powerpoint/2010/main" val="3358301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 Conditions – NOAA, River Reports, VHF Radio, USGS</a:t>
            </a:r>
          </a:p>
        </p:txBody>
      </p:sp>
      <p:sp>
        <p:nvSpPr>
          <p:cNvPr id="3" name="Content Placeholder 2"/>
          <p:cNvSpPr>
            <a:spLocks noGrp="1"/>
          </p:cNvSpPr>
          <p:nvPr>
            <p:ph idx="1"/>
          </p:nvPr>
        </p:nvSpPr>
        <p:spPr>
          <a:xfrm>
            <a:off x="261257" y="1690688"/>
            <a:ext cx="11691257" cy="5167312"/>
          </a:xfrm>
        </p:spPr>
        <p:txBody>
          <a:bodyPr>
            <a:normAutofit/>
          </a:bodyPr>
          <a:lstStyle/>
          <a:p>
            <a:r>
              <a:rPr lang="en-US" sz="3200" dirty="0"/>
              <a:t>Before any river trip, note the height, flow rate, currents, wind direction, tide, and water temperature</a:t>
            </a:r>
          </a:p>
          <a:p>
            <a:pPr lvl="1"/>
            <a:r>
              <a:rPr lang="en-US" sz="2800" dirty="0"/>
              <a:t>Keep a record of conditions observed after every paddle to fill in the gaps</a:t>
            </a:r>
          </a:p>
          <a:p>
            <a:pPr lvl="1"/>
            <a:r>
              <a:rPr lang="en-US" sz="2800" dirty="0"/>
              <a:t>USGS reports mean water velocity in feet/second for some stations (1 f/s = 0.6 knots)</a:t>
            </a:r>
          </a:p>
          <a:p>
            <a:r>
              <a:rPr lang="en-US" sz="3200" dirty="0"/>
              <a:t>Currents make a big difference</a:t>
            </a:r>
          </a:p>
          <a:p>
            <a:pPr lvl="1"/>
            <a:r>
              <a:rPr lang="en-US" sz="2800" dirty="0"/>
              <a:t>Can speed up or slow down progress</a:t>
            </a:r>
          </a:p>
          <a:p>
            <a:pPr lvl="1"/>
            <a:r>
              <a:rPr lang="en-US" sz="2800" dirty="0"/>
              <a:t>Can drain or save paddler energy</a:t>
            </a:r>
          </a:p>
          <a:p>
            <a:pPr lvl="1"/>
            <a:r>
              <a:rPr lang="en-US" sz="2800" dirty="0"/>
              <a:t>3 knot current – stand still at normal paddle speed</a:t>
            </a:r>
          </a:p>
          <a:p>
            <a:pPr lvl="1"/>
            <a:r>
              <a:rPr lang="en-US" sz="2800" dirty="0"/>
              <a:t>6 knot current – stand still while sprinting</a:t>
            </a:r>
          </a:p>
          <a:p>
            <a:pPr lvl="1"/>
            <a:r>
              <a:rPr lang="en-US" sz="2800" dirty="0"/>
              <a:t>Tides can speed up or slow down a river</a:t>
            </a:r>
          </a:p>
        </p:txBody>
      </p:sp>
    </p:spTree>
    <p:extLst>
      <p:ext uri="{BB962C8B-B14F-4D97-AF65-F5344CB8AC3E}">
        <p14:creationId xmlns:p14="http://schemas.microsoft.com/office/powerpoint/2010/main" val="337014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 Conditions cont.</a:t>
            </a:r>
          </a:p>
        </p:txBody>
      </p:sp>
      <p:sp>
        <p:nvSpPr>
          <p:cNvPr id="3" name="Content Placeholder 2"/>
          <p:cNvSpPr>
            <a:spLocks noGrp="1"/>
          </p:cNvSpPr>
          <p:nvPr>
            <p:ph idx="1"/>
          </p:nvPr>
        </p:nvSpPr>
        <p:spPr>
          <a:xfrm>
            <a:off x="575733" y="1825625"/>
            <a:ext cx="10778067" cy="4541308"/>
          </a:xfrm>
        </p:spPr>
        <p:txBody>
          <a:bodyPr>
            <a:normAutofit/>
          </a:bodyPr>
          <a:lstStyle/>
          <a:p>
            <a:r>
              <a:rPr lang="en-US" sz="3200" dirty="0"/>
              <a:t>Wind opposing current will stand up wind waves; same direction will calm</a:t>
            </a:r>
          </a:p>
          <a:p>
            <a:pPr lvl="1"/>
            <a:r>
              <a:rPr lang="en-US" sz="2800" dirty="0"/>
              <a:t>Important particularly on the Columbia</a:t>
            </a:r>
          </a:p>
          <a:p>
            <a:r>
              <a:rPr lang="en-US" sz="3200" dirty="0"/>
              <a:t>Especially on larger rivers, you can “eddy-hop” to make good progress against the current</a:t>
            </a:r>
          </a:p>
          <a:p>
            <a:r>
              <a:rPr lang="en-US" sz="3200" dirty="0"/>
              <a:t>Pay special attention to deep and shallow parts of the river, and river obstructions (natural or manmade)</a:t>
            </a:r>
          </a:p>
          <a:p>
            <a:pPr lvl="1"/>
            <a:r>
              <a:rPr lang="en-US" sz="2800" dirty="0"/>
              <a:t>Magnify/tame waves</a:t>
            </a:r>
          </a:p>
        </p:txBody>
      </p:sp>
    </p:spTree>
    <p:extLst>
      <p:ext uri="{BB962C8B-B14F-4D97-AF65-F5344CB8AC3E}">
        <p14:creationId xmlns:p14="http://schemas.microsoft.com/office/powerpoint/2010/main" val="4368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Temperature – River Reports</a:t>
            </a:r>
          </a:p>
        </p:txBody>
      </p:sp>
      <p:sp>
        <p:nvSpPr>
          <p:cNvPr id="3" name="Content Placeholder 2"/>
          <p:cNvSpPr>
            <a:spLocks noGrp="1"/>
          </p:cNvSpPr>
          <p:nvPr>
            <p:ph idx="1"/>
          </p:nvPr>
        </p:nvSpPr>
        <p:spPr>
          <a:xfrm>
            <a:off x="0" y="1478412"/>
            <a:ext cx="12192000" cy="4803775"/>
          </a:xfrm>
        </p:spPr>
        <p:txBody>
          <a:bodyPr>
            <a:noAutofit/>
          </a:bodyPr>
          <a:lstStyle/>
          <a:p>
            <a:r>
              <a:rPr lang="en-US" sz="3200" dirty="0"/>
              <a:t>Pacific Northwest – rivers are only warm for a few months a year</a:t>
            </a:r>
          </a:p>
          <a:p>
            <a:pPr lvl="1"/>
            <a:r>
              <a:rPr lang="en-US" sz="2800" dirty="0"/>
              <a:t>It gets warm outside long before the rivers do</a:t>
            </a:r>
          </a:p>
          <a:p>
            <a:pPr lvl="1"/>
            <a:r>
              <a:rPr lang="en-US" sz="2800" dirty="0"/>
              <a:t>The resulting cold shock is a common reason for drowning on spring days</a:t>
            </a:r>
          </a:p>
          <a:p>
            <a:pPr lvl="2"/>
            <a:r>
              <a:rPr lang="en-US" sz="2400" dirty="0"/>
              <a:t>Which is why a properly-worn PFD can save a life – see Medical section</a:t>
            </a:r>
          </a:p>
          <a:p>
            <a:r>
              <a:rPr lang="en-US" sz="3200" dirty="0"/>
              <a:t>If it’s hot out but the water is cold, make sure to keep people in immersion-wear cool, and consider denying people who are not adequately dressed if necessary</a:t>
            </a:r>
          </a:p>
          <a:p>
            <a:pPr lvl="1"/>
            <a:r>
              <a:rPr lang="en-US" dirty="0"/>
              <a:t>Early rescue practice can be used to give people “the hint” if this is a paddle where immersion or lots of splashing may be likely</a:t>
            </a:r>
          </a:p>
          <a:p>
            <a:r>
              <a:rPr lang="en-US" sz="3200" dirty="0"/>
              <a:t>Know your limits, and dress for immersion – see website for recommendations</a:t>
            </a:r>
          </a:p>
          <a:p>
            <a:pPr lvl="1"/>
            <a:r>
              <a:rPr lang="en-US" b="1" dirty="0">
                <a:solidFill>
                  <a:srgbClr val="FF0000"/>
                </a:solidFill>
              </a:rPr>
              <a:t>And insist on a </a:t>
            </a:r>
            <a:r>
              <a:rPr lang="en-US" b="1" i="1" u="sng" dirty="0">
                <a:solidFill>
                  <a:srgbClr val="FF0000"/>
                </a:solidFill>
              </a:rPr>
              <a:t>properly closed </a:t>
            </a:r>
            <a:r>
              <a:rPr lang="en-US" b="1" dirty="0">
                <a:solidFill>
                  <a:srgbClr val="FF0000"/>
                </a:solidFill>
              </a:rPr>
              <a:t>life jacket at all times</a:t>
            </a:r>
          </a:p>
        </p:txBody>
      </p:sp>
    </p:spTree>
    <p:extLst>
      <p:ext uri="{BB962C8B-B14F-4D97-AF65-F5344CB8AC3E}">
        <p14:creationId xmlns:p14="http://schemas.microsoft.com/office/powerpoint/2010/main" val="182112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B933-C8AB-4228-905E-55D41A3128A2}"/>
              </a:ext>
            </a:extLst>
          </p:cNvPr>
          <p:cNvSpPr>
            <a:spLocks noGrp="1"/>
          </p:cNvSpPr>
          <p:nvPr>
            <p:ph type="title"/>
          </p:nvPr>
        </p:nvSpPr>
        <p:spPr/>
        <p:txBody>
          <a:bodyPr/>
          <a:lstStyle/>
          <a:p>
            <a:r>
              <a:rPr lang="en-US" b="1" dirty="0"/>
              <a:t>Golden Rules of Cold Water Safety</a:t>
            </a:r>
            <a:endParaRPr lang="en-US" dirty="0"/>
          </a:p>
        </p:txBody>
      </p:sp>
      <p:sp>
        <p:nvSpPr>
          <p:cNvPr id="3" name="Content Placeholder 2">
            <a:extLst>
              <a:ext uri="{FF2B5EF4-FFF2-40B4-BE49-F238E27FC236}">
                <a16:creationId xmlns:a16="http://schemas.microsoft.com/office/drawing/2014/main" id="{412AFF59-5935-4C6F-93D6-6EE091C06D8D}"/>
              </a:ext>
            </a:extLst>
          </p:cNvPr>
          <p:cNvSpPr>
            <a:spLocks noGrp="1"/>
          </p:cNvSpPr>
          <p:nvPr>
            <p:ph idx="1"/>
          </p:nvPr>
        </p:nvSpPr>
        <p:spPr/>
        <p:txBody>
          <a:bodyPr/>
          <a:lstStyle/>
          <a:p>
            <a:r>
              <a:rPr lang="en-US" dirty="0"/>
              <a:t>The </a:t>
            </a:r>
            <a:r>
              <a:rPr lang="en-US" b="1" dirty="0"/>
              <a:t>5 Golden Rules of Cold Water Safety</a:t>
            </a:r>
            <a:r>
              <a:rPr lang="en-US" dirty="0"/>
              <a:t> are your roadmap through this jungle. While each rule is important in its own right, it's the combination of all five that allows you to build a strong cold water safety net.  </a:t>
            </a:r>
          </a:p>
          <a:p>
            <a:r>
              <a:rPr lang="en-US" b="1" dirty="0"/>
              <a:t>1) Always Wear Your PFD</a:t>
            </a:r>
            <a:endParaRPr lang="en-US" dirty="0"/>
          </a:p>
          <a:p>
            <a:r>
              <a:rPr lang="en-US" b="1" dirty="0"/>
              <a:t>2) Always Dress For The Water Temperature</a:t>
            </a:r>
            <a:endParaRPr lang="en-US" dirty="0"/>
          </a:p>
          <a:p>
            <a:r>
              <a:rPr lang="en-US" b="1" dirty="0"/>
              <a:t>3) Field-Test Your Gear</a:t>
            </a:r>
            <a:endParaRPr lang="en-US" dirty="0"/>
          </a:p>
          <a:p>
            <a:r>
              <a:rPr lang="en-US" b="1" dirty="0"/>
              <a:t>4) Swim-Test Your Gear Every Time You Go Out</a:t>
            </a:r>
            <a:endParaRPr lang="en-US" dirty="0"/>
          </a:p>
          <a:p>
            <a:r>
              <a:rPr lang="en-US" b="1" dirty="0"/>
              <a:t>5) Imagine The Worst That Could Happen and Plan For It </a:t>
            </a:r>
            <a:endParaRPr lang="en-US" dirty="0"/>
          </a:p>
          <a:p>
            <a:endParaRPr lang="en-US" dirty="0"/>
          </a:p>
        </p:txBody>
      </p:sp>
    </p:spTree>
    <p:extLst>
      <p:ext uri="{BB962C8B-B14F-4D97-AF65-F5344CB8AC3E}">
        <p14:creationId xmlns:p14="http://schemas.microsoft.com/office/powerpoint/2010/main" val="29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Immersion Wear – Dress for Water</a:t>
            </a:r>
          </a:p>
        </p:txBody>
      </p:sp>
      <p:sp>
        <p:nvSpPr>
          <p:cNvPr id="3" name="Content Placeholder 2"/>
          <p:cNvSpPr>
            <a:spLocks noGrp="1"/>
          </p:cNvSpPr>
          <p:nvPr>
            <p:ph idx="1"/>
          </p:nvPr>
        </p:nvSpPr>
        <p:spPr>
          <a:xfrm>
            <a:off x="838200" y="1600200"/>
            <a:ext cx="10515600" cy="4576763"/>
          </a:xfrm>
        </p:spPr>
        <p:txBody>
          <a:bodyPr/>
          <a:lstStyle/>
          <a:p>
            <a:r>
              <a:rPr lang="en-US" dirty="0"/>
              <a:t>Layer appropriately under </a:t>
            </a:r>
            <a:r>
              <a:rPr lang="en-US" dirty="0" err="1"/>
              <a:t>drysuit</a:t>
            </a:r>
            <a:endParaRPr lang="en-US" dirty="0"/>
          </a:p>
          <a:p>
            <a:r>
              <a:rPr lang="en-US" dirty="0"/>
              <a:t>Don’t forget paddle jacket for lunch breaks or squalls!</a:t>
            </a:r>
          </a:p>
          <a:p>
            <a:r>
              <a:rPr lang="en-US" dirty="0"/>
              <a:t>No cotton for water below 80!</a:t>
            </a:r>
          </a:p>
          <a:p>
            <a:r>
              <a:rPr lang="en-US" dirty="0"/>
              <a:t>Wet cotton over a </a:t>
            </a:r>
            <a:r>
              <a:rPr lang="en-US" dirty="0" err="1"/>
              <a:t>drysuit</a:t>
            </a:r>
            <a:r>
              <a:rPr lang="en-US" dirty="0"/>
              <a:t> can keep someone from getting too hot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37758066"/>
              </p:ext>
            </p:extLst>
          </p:nvPr>
        </p:nvGraphicFramePr>
        <p:xfrm>
          <a:off x="1059044" y="3653995"/>
          <a:ext cx="9720288" cy="3247395"/>
        </p:xfrm>
        <a:graphic>
          <a:graphicData uri="http://schemas.openxmlformats.org/drawingml/2006/table">
            <a:tbl>
              <a:tblPr firstRow="1" bandRow="1">
                <a:tableStyleId>{5C22544A-7EE6-4342-B048-85BDC9FD1C3A}</a:tableStyleId>
              </a:tblPr>
              <a:tblGrid>
                <a:gridCol w="3240096">
                  <a:extLst>
                    <a:ext uri="{9D8B030D-6E8A-4147-A177-3AD203B41FA5}">
                      <a16:colId xmlns:a16="http://schemas.microsoft.com/office/drawing/2014/main" val="20000"/>
                    </a:ext>
                  </a:extLst>
                </a:gridCol>
                <a:gridCol w="3240096">
                  <a:extLst>
                    <a:ext uri="{9D8B030D-6E8A-4147-A177-3AD203B41FA5}">
                      <a16:colId xmlns:a16="http://schemas.microsoft.com/office/drawing/2014/main" val="20001"/>
                    </a:ext>
                  </a:extLst>
                </a:gridCol>
                <a:gridCol w="3240096">
                  <a:extLst>
                    <a:ext uri="{9D8B030D-6E8A-4147-A177-3AD203B41FA5}">
                      <a16:colId xmlns:a16="http://schemas.microsoft.com/office/drawing/2014/main" val="20002"/>
                    </a:ext>
                  </a:extLst>
                </a:gridCol>
              </a:tblGrid>
              <a:tr h="533825">
                <a:tc>
                  <a:txBody>
                    <a:bodyPr/>
                    <a:lstStyle/>
                    <a:p>
                      <a:r>
                        <a:rPr lang="en-US" sz="2400" dirty="0"/>
                        <a:t>Water Temperature</a:t>
                      </a:r>
                    </a:p>
                  </a:txBody>
                  <a:tcPr/>
                </a:tc>
                <a:tc>
                  <a:txBody>
                    <a:bodyPr/>
                    <a:lstStyle/>
                    <a:p>
                      <a:r>
                        <a:rPr lang="en-US" sz="2400" dirty="0"/>
                        <a:t>Hypothermia</a:t>
                      </a:r>
                      <a:r>
                        <a:rPr lang="en-US" sz="2400" baseline="0" dirty="0"/>
                        <a:t> / Breathing Risk</a:t>
                      </a:r>
                      <a:endParaRPr lang="en-US" sz="2400" dirty="0"/>
                    </a:p>
                  </a:txBody>
                  <a:tcPr/>
                </a:tc>
                <a:tc>
                  <a:txBody>
                    <a:bodyPr/>
                    <a:lstStyle/>
                    <a:p>
                      <a:r>
                        <a:rPr lang="en-US" sz="2400" dirty="0"/>
                        <a:t>Appropriate Clothing</a:t>
                      </a:r>
                    </a:p>
                  </a:txBody>
                  <a:tcPr/>
                </a:tc>
                <a:extLst>
                  <a:ext uri="{0D108BD9-81ED-4DB2-BD59-A6C34878D82A}">
                    <a16:rowId xmlns:a16="http://schemas.microsoft.com/office/drawing/2014/main" val="10000"/>
                  </a:ext>
                </a:extLst>
              </a:tr>
              <a:tr h="533825">
                <a:tc>
                  <a:txBody>
                    <a:bodyPr/>
                    <a:lstStyle/>
                    <a:p>
                      <a:r>
                        <a:rPr lang="en-US" sz="2400" dirty="0"/>
                        <a:t>70F and up</a:t>
                      </a:r>
                    </a:p>
                  </a:txBody>
                  <a:tcPr/>
                </a:tc>
                <a:tc>
                  <a:txBody>
                    <a:bodyPr/>
                    <a:lstStyle/>
                    <a:p>
                      <a:r>
                        <a:rPr lang="en-US" sz="2400" dirty="0"/>
                        <a:t>Low</a:t>
                      </a:r>
                    </a:p>
                  </a:txBody>
                  <a:tcPr/>
                </a:tc>
                <a:tc>
                  <a:txBody>
                    <a:bodyPr/>
                    <a:lstStyle/>
                    <a:p>
                      <a:r>
                        <a:rPr lang="en-US" sz="2400" dirty="0"/>
                        <a:t>Dress for air</a:t>
                      </a:r>
                    </a:p>
                  </a:txBody>
                  <a:tcPr/>
                </a:tc>
                <a:extLst>
                  <a:ext uri="{0D108BD9-81ED-4DB2-BD59-A6C34878D82A}">
                    <a16:rowId xmlns:a16="http://schemas.microsoft.com/office/drawing/2014/main" val="10001"/>
                  </a:ext>
                </a:extLst>
              </a:tr>
              <a:tr h="533825">
                <a:tc>
                  <a:txBody>
                    <a:bodyPr/>
                    <a:lstStyle/>
                    <a:p>
                      <a:r>
                        <a:rPr lang="en-US" sz="2400" dirty="0"/>
                        <a:t>55-70</a:t>
                      </a:r>
                    </a:p>
                  </a:txBody>
                  <a:tcPr/>
                </a:tc>
                <a:tc>
                  <a:txBody>
                    <a:bodyPr/>
                    <a:lstStyle/>
                    <a:p>
                      <a:r>
                        <a:rPr lang="en-US" sz="2400" dirty="0"/>
                        <a:t>Moderate</a:t>
                      </a:r>
                    </a:p>
                  </a:txBody>
                  <a:tcPr/>
                </a:tc>
                <a:tc>
                  <a:txBody>
                    <a:bodyPr/>
                    <a:lstStyle/>
                    <a:p>
                      <a:r>
                        <a:rPr lang="en-US" sz="2400" dirty="0"/>
                        <a:t>Wetsuit or </a:t>
                      </a:r>
                      <a:r>
                        <a:rPr lang="en-US" sz="2400" dirty="0" err="1"/>
                        <a:t>drysuit</a:t>
                      </a:r>
                      <a:r>
                        <a:rPr lang="en-US" sz="2400" dirty="0"/>
                        <a:t> required</a:t>
                      </a:r>
                    </a:p>
                  </a:txBody>
                  <a:tcPr/>
                </a:tc>
                <a:extLst>
                  <a:ext uri="{0D108BD9-81ED-4DB2-BD59-A6C34878D82A}">
                    <a16:rowId xmlns:a16="http://schemas.microsoft.com/office/drawing/2014/main" val="10002"/>
                  </a:ext>
                </a:extLst>
              </a:tr>
              <a:tr h="533825">
                <a:tc>
                  <a:txBody>
                    <a:bodyPr/>
                    <a:lstStyle/>
                    <a:p>
                      <a:r>
                        <a:rPr lang="en-US" sz="2400" dirty="0"/>
                        <a:t>45-54</a:t>
                      </a:r>
                    </a:p>
                  </a:txBody>
                  <a:tcPr/>
                </a:tc>
                <a:tc>
                  <a:txBody>
                    <a:bodyPr/>
                    <a:lstStyle/>
                    <a:p>
                      <a:r>
                        <a:rPr lang="en-US" sz="2400" dirty="0"/>
                        <a:t>High</a:t>
                      </a:r>
                    </a:p>
                  </a:txBody>
                  <a:tcPr/>
                </a:tc>
                <a:tc>
                  <a:txBody>
                    <a:bodyPr/>
                    <a:lstStyle/>
                    <a:p>
                      <a:r>
                        <a:rPr lang="en-US" sz="2400" dirty="0" err="1"/>
                        <a:t>Drysuit</a:t>
                      </a:r>
                      <a:endParaRPr lang="en-US" sz="2400" dirty="0"/>
                    </a:p>
                  </a:txBody>
                  <a:tcPr/>
                </a:tc>
                <a:extLst>
                  <a:ext uri="{0D108BD9-81ED-4DB2-BD59-A6C34878D82A}">
                    <a16:rowId xmlns:a16="http://schemas.microsoft.com/office/drawing/2014/main" val="10003"/>
                  </a:ext>
                </a:extLst>
              </a:tr>
              <a:tr h="533825">
                <a:tc>
                  <a:txBody>
                    <a:bodyPr/>
                    <a:lstStyle/>
                    <a:p>
                      <a:r>
                        <a:rPr lang="en-US" sz="2400" dirty="0"/>
                        <a:t>Below 45</a:t>
                      </a:r>
                    </a:p>
                  </a:txBody>
                  <a:tcPr/>
                </a:tc>
                <a:tc>
                  <a:txBody>
                    <a:bodyPr/>
                    <a:lstStyle/>
                    <a:p>
                      <a:r>
                        <a:rPr lang="en-US" sz="2400" dirty="0"/>
                        <a:t>Extreme</a:t>
                      </a:r>
                    </a:p>
                  </a:txBody>
                  <a:tcPr/>
                </a:tc>
                <a:tc>
                  <a:txBody>
                    <a:bodyPr/>
                    <a:lstStyle/>
                    <a:p>
                      <a:r>
                        <a:rPr lang="en-US" sz="2400" dirty="0" err="1"/>
                        <a:t>Drysuit</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3194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River Conditions</a:t>
            </a:r>
          </a:p>
        </p:txBody>
      </p:sp>
      <p:sp>
        <p:nvSpPr>
          <p:cNvPr id="3" name="Content Placeholder 2"/>
          <p:cNvSpPr>
            <a:spLocks noGrp="1"/>
          </p:cNvSpPr>
          <p:nvPr>
            <p:ph idx="1"/>
          </p:nvPr>
        </p:nvSpPr>
        <p:spPr>
          <a:xfrm>
            <a:off x="838199" y="1825625"/>
            <a:ext cx="11082251" cy="4857808"/>
          </a:xfrm>
        </p:spPr>
        <p:txBody>
          <a:bodyPr>
            <a:normAutofit/>
          </a:bodyPr>
          <a:lstStyle/>
          <a:p>
            <a:r>
              <a:rPr lang="en-US" sz="3600" dirty="0"/>
              <a:t>Use the NOAA website to find the predicted river height of the “Willamette River Above the Falls at Oregon City” in two days</a:t>
            </a:r>
          </a:p>
          <a:p>
            <a:r>
              <a:rPr lang="en-US" sz="3600" dirty="0"/>
              <a:t>Use the USGS website to find the water speed on the “Willamette at Newberg”</a:t>
            </a:r>
          </a:p>
          <a:p>
            <a:r>
              <a:rPr lang="en-US" sz="3600" dirty="0"/>
              <a:t>Use </a:t>
            </a:r>
            <a:r>
              <a:rPr lang="en-US" sz="3600" dirty="0">
                <a:hlinkClick r:id="rId2"/>
              </a:rPr>
              <a:t>http://levels.wkcc.org/</a:t>
            </a:r>
            <a:r>
              <a:rPr lang="en-US" sz="3600" dirty="0"/>
              <a:t> to find the water temperature in the “Clackamas at Estacada”</a:t>
            </a:r>
          </a:p>
        </p:txBody>
      </p:sp>
    </p:spTree>
    <p:extLst>
      <p:ext uri="{BB962C8B-B14F-4D97-AF65-F5344CB8AC3E}">
        <p14:creationId xmlns:p14="http://schemas.microsoft.com/office/powerpoint/2010/main" val="2089697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Tidal Factors – Height and Currents – NOAA, </a:t>
            </a:r>
            <a:r>
              <a:rPr lang="en-US" dirty="0" err="1"/>
              <a:t>Tidespy</a:t>
            </a:r>
            <a:r>
              <a:rPr lang="en-US" dirty="0"/>
              <a:t>, </a:t>
            </a:r>
            <a:r>
              <a:rPr lang="en-US" dirty="0" err="1"/>
              <a:t>Protides</a:t>
            </a:r>
            <a:r>
              <a:rPr lang="en-US" dirty="0"/>
              <a:t>, </a:t>
            </a:r>
            <a:r>
              <a:rPr lang="en-US" dirty="0" err="1"/>
              <a:t>Deepzoom</a:t>
            </a:r>
            <a:endParaRPr lang="en-US" dirty="0"/>
          </a:p>
        </p:txBody>
      </p:sp>
      <p:sp>
        <p:nvSpPr>
          <p:cNvPr id="3" name="Content Placeholder 2"/>
          <p:cNvSpPr>
            <a:spLocks noGrp="1"/>
          </p:cNvSpPr>
          <p:nvPr>
            <p:ph idx="1"/>
          </p:nvPr>
        </p:nvSpPr>
        <p:spPr>
          <a:xfrm>
            <a:off x="838200" y="1825625"/>
            <a:ext cx="10515600" cy="4673146"/>
          </a:xfrm>
        </p:spPr>
        <p:txBody>
          <a:bodyPr>
            <a:normAutofit/>
          </a:bodyPr>
          <a:lstStyle/>
          <a:p>
            <a:r>
              <a:rPr lang="en-US" dirty="0"/>
              <a:t>Tides affect most of the lower Columbia and Willamette Rivers</a:t>
            </a:r>
          </a:p>
          <a:p>
            <a:pPr lvl="1"/>
            <a:r>
              <a:rPr lang="en-US" dirty="0"/>
              <a:t>They modify the river currents and heights</a:t>
            </a:r>
          </a:p>
          <a:p>
            <a:pPr lvl="1"/>
            <a:r>
              <a:rPr lang="en-US" dirty="0"/>
              <a:t>They can create navigational hazards (tide races, inaccessible turns)</a:t>
            </a:r>
          </a:p>
          <a:p>
            <a:r>
              <a:rPr lang="en-US" dirty="0"/>
              <a:t>Tides at the coast have a big influence on when/where we can launch and explore</a:t>
            </a:r>
          </a:p>
          <a:p>
            <a:r>
              <a:rPr lang="en-US" dirty="0"/>
              <a:t>They also can amplify rip currents and currents parallel to the shore (created by the return of the surf water to the deep ocean)</a:t>
            </a:r>
          </a:p>
          <a:p>
            <a:r>
              <a:rPr lang="en-US" dirty="0"/>
              <a:t>You can estimate the </a:t>
            </a:r>
            <a:r>
              <a:rPr lang="en-US" b="1" dirty="0"/>
              <a:t>water height </a:t>
            </a:r>
            <a:r>
              <a:rPr lang="en-US" dirty="0"/>
              <a:t>at a given time using the Rule of 12ths</a:t>
            </a:r>
          </a:p>
          <a:p>
            <a:pPr lvl="1"/>
            <a:r>
              <a:rPr lang="en-US" b="1" dirty="0"/>
              <a:t>If it takes 6 hours to go from low to high tide</a:t>
            </a:r>
            <a:r>
              <a:rPr lang="en-US" dirty="0"/>
              <a:t>, the water level will be at </a:t>
            </a:r>
            <a:r>
              <a:rPr lang="en-US" b="1" dirty="0"/>
              <a:t>25%</a:t>
            </a:r>
            <a:r>
              <a:rPr lang="en-US" dirty="0"/>
              <a:t> </a:t>
            </a:r>
            <a:r>
              <a:rPr lang="en-US" b="1" dirty="0"/>
              <a:t>after 2 hours, at 50% after 3 hours, and at 75% after 4 hours</a:t>
            </a:r>
          </a:p>
        </p:txBody>
      </p:sp>
    </p:spTree>
    <p:extLst>
      <p:ext uri="{BB962C8B-B14F-4D97-AF65-F5344CB8AC3E}">
        <p14:creationId xmlns:p14="http://schemas.microsoft.com/office/powerpoint/2010/main" val="349384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4221" y="365125"/>
            <a:ext cx="10779579" cy="1325563"/>
          </a:xfrm>
        </p:spPr>
        <p:txBody>
          <a:bodyPr/>
          <a:lstStyle/>
          <a:p>
            <a:r>
              <a:rPr lang="en-US" dirty="0"/>
              <a:t>Class Goals</a:t>
            </a:r>
          </a:p>
        </p:txBody>
      </p:sp>
      <p:sp>
        <p:nvSpPr>
          <p:cNvPr id="5" name="Content Placeholder 4"/>
          <p:cNvSpPr>
            <a:spLocks noGrp="1"/>
          </p:cNvSpPr>
          <p:nvPr>
            <p:ph idx="1"/>
          </p:nvPr>
        </p:nvSpPr>
        <p:spPr>
          <a:xfrm>
            <a:off x="574221" y="1404257"/>
            <a:ext cx="11459936" cy="5339443"/>
          </a:xfrm>
        </p:spPr>
        <p:txBody>
          <a:bodyPr>
            <a:noAutofit/>
          </a:bodyPr>
          <a:lstStyle/>
          <a:p>
            <a:pPr marL="0" indent="0">
              <a:buNone/>
            </a:pPr>
            <a:r>
              <a:rPr lang="en-US" sz="3200" dirty="0"/>
              <a:t>To introduce some of the skills needed to plan and take part in fun and safe paddle trips in the beautiful Pacific Northwest including:</a:t>
            </a:r>
          </a:p>
          <a:p>
            <a:pPr lvl="1"/>
            <a:r>
              <a:rPr lang="en-US" sz="2800" dirty="0"/>
              <a:t>Finding a place to paddle</a:t>
            </a:r>
          </a:p>
          <a:p>
            <a:pPr lvl="1"/>
            <a:r>
              <a:rPr lang="en-US" sz="2800" dirty="0"/>
              <a:t>Judging the conditions before and during a trip</a:t>
            </a:r>
          </a:p>
          <a:p>
            <a:pPr lvl="1"/>
            <a:r>
              <a:rPr lang="en-US" sz="2800" dirty="0"/>
              <a:t>Being safe around other water users and in-water features</a:t>
            </a:r>
          </a:p>
          <a:p>
            <a:pPr lvl="1"/>
            <a:r>
              <a:rPr lang="en-US" sz="2800" dirty="0"/>
              <a:t>Dealing with medical issues</a:t>
            </a:r>
          </a:p>
          <a:p>
            <a:pPr lvl="1"/>
            <a:r>
              <a:rPr lang="en-US" sz="2800" dirty="0"/>
              <a:t>Managing a group</a:t>
            </a:r>
          </a:p>
          <a:p>
            <a:pPr lvl="1"/>
            <a:r>
              <a:rPr lang="en-US" sz="2800" dirty="0"/>
              <a:t>Being a good organizer or paddler</a:t>
            </a:r>
          </a:p>
          <a:p>
            <a:pPr lvl="1"/>
            <a:r>
              <a:rPr lang="en-US" sz="2800" dirty="0"/>
              <a:t>Being inclusive – make the trip work for everyone, even if someone is above their head</a:t>
            </a:r>
          </a:p>
          <a:p>
            <a:r>
              <a:rPr lang="en-US" sz="3200" dirty="0"/>
              <a:t>To encourage you to grow as a paddler in skill and knowledge</a:t>
            </a:r>
          </a:p>
          <a:p>
            <a:endParaRPr lang="en-US" sz="3200" dirty="0"/>
          </a:p>
        </p:txBody>
      </p:sp>
    </p:spTree>
    <p:extLst>
      <p:ext uri="{BB962C8B-B14F-4D97-AF65-F5344CB8AC3E}">
        <p14:creationId xmlns:p14="http://schemas.microsoft.com/office/powerpoint/2010/main" val="486330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Tidal Currents - Rule of thirds</a:t>
            </a:r>
            <a:br>
              <a:rPr lang="en-US" altLang="en-US" dirty="0"/>
            </a:br>
            <a:r>
              <a:rPr lang="en-US" altLang="en-US" dirty="0"/>
              <a:t> (50/90 rule)</a:t>
            </a:r>
            <a:endParaRPr lang="en-US" dirty="0"/>
          </a:p>
        </p:txBody>
      </p:sp>
      <p:pic>
        <p:nvPicPr>
          <p:cNvPr id="4" name="Content Placeholder 3"/>
          <p:cNvPicPr>
            <a:picLocks noGrp="1" noChangeAspect="1"/>
          </p:cNvPicPr>
          <p:nvPr>
            <p:ph idx="1"/>
          </p:nvPr>
        </p:nvPicPr>
        <p:blipFill>
          <a:blip r:embed="rId2"/>
          <a:stretch>
            <a:fillRect/>
          </a:stretch>
        </p:blipFill>
        <p:spPr>
          <a:xfrm>
            <a:off x="7572294" y="108615"/>
            <a:ext cx="4449817" cy="6622984"/>
          </a:xfrm>
          <a:prstGeom prst="rect">
            <a:avLst/>
          </a:prstGeom>
        </p:spPr>
      </p:pic>
      <p:sp>
        <p:nvSpPr>
          <p:cNvPr id="5" name="Rectangle 3"/>
          <p:cNvSpPr txBox="1">
            <a:spLocks noChangeArrowheads="1"/>
          </p:cNvSpPr>
          <p:nvPr/>
        </p:nvSpPr>
        <p:spPr>
          <a:xfrm>
            <a:off x="279322" y="1820291"/>
            <a:ext cx="7035878" cy="4685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dirty="0"/>
              <a:t>The NOAA tables provide times for slack and peak.</a:t>
            </a:r>
          </a:p>
          <a:p>
            <a:pPr>
              <a:lnSpc>
                <a:spcPct val="80000"/>
              </a:lnSpc>
            </a:pPr>
            <a:r>
              <a:rPr lang="en-US" altLang="en-US" dirty="0"/>
              <a:t>Use the rule of thirds to estimate current at other times:</a:t>
            </a:r>
          </a:p>
          <a:p>
            <a:pPr lvl="1">
              <a:lnSpc>
                <a:spcPct val="80000"/>
              </a:lnSpc>
            </a:pPr>
            <a:r>
              <a:rPr lang="en-US" altLang="en-US" dirty="0">
                <a:solidFill>
                  <a:srgbClr val="000000"/>
                </a:solidFill>
              </a:rPr>
              <a:t>Divide time from peak to slack into three equal segments (~1 </a:t>
            </a:r>
            <a:r>
              <a:rPr lang="en-US" altLang="en-US" dirty="0" err="1">
                <a:solidFill>
                  <a:srgbClr val="000000"/>
                </a:solidFill>
              </a:rPr>
              <a:t>hr</a:t>
            </a:r>
            <a:r>
              <a:rPr lang="en-US" altLang="en-US" dirty="0">
                <a:solidFill>
                  <a:srgbClr val="000000"/>
                </a:solidFill>
              </a:rPr>
              <a:t>)</a:t>
            </a:r>
          </a:p>
          <a:p>
            <a:pPr lvl="1">
              <a:lnSpc>
                <a:spcPct val="80000"/>
              </a:lnSpc>
            </a:pPr>
            <a:r>
              <a:rPr lang="en-US" altLang="en-US" dirty="0">
                <a:solidFill>
                  <a:srgbClr val="000000"/>
                </a:solidFill>
              </a:rPr>
              <a:t>Slack to peak</a:t>
            </a:r>
          </a:p>
          <a:p>
            <a:pPr lvl="2">
              <a:spcBef>
                <a:spcPct val="0"/>
              </a:spcBef>
            </a:pPr>
            <a:r>
              <a:rPr lang="en-US" altLang="en-US" dirty="0">
                <a:solidFill>
                  <a:srgbClr val="000000"/>
                </a:solidFill>
              </a:rPr>
              <a:t>50% of peak after 1</a:t>
            </a:r>
            <a:r>
              <a:rPr lang="en-US" altLang="en-US" baseline="30000" dirty="0">
                <a:solidFill>
                  <a:srgbClr val="000000"/>
                </a:solidFill>
              </a:rPr>
              <a:t>st</a:t>
            </a:r>
            <a:r>
              <a:rPr lang="en-US" altLang="en-US" dirty="0">
                <a:solidFill>
                  <a:srgbClr val="000000"/>
                </a:solidFill>
              </a:rPr>
              <a:t> segment</a:t>
            </a:r>
          </a:p>
          <a:p>
            <a:pPr lvl="2">
              <a:spcBef>
                <a:spcPct val="0"/>
              </a:spcBef>
            </a:pPr>
            <a:r>
              <a:rPr lang="en-US" altLang="en-US" dirty="0">
                <a:solidFill>
                  <a:srgbClr val="000000"/>
                </a:solidFill>
              </a:rPr>
              <a:t>90% of peak after 2</a:t>
            </a:r>
            <a:r>
              <a:rPr lang="en-US" altLang="en-US" baseline="30000" dirty="0">
                <a:solidFill>
                  <a:srgbClr val="000000"/>
                </a:solidFill>
              </a:rPr>
              <a:t>nd</a:t>
            </a:r>
            <a:r>
              <a:rPr lang="en-US" altLang="en-US" dirty="0">
                <a:solidFill>
                  <a:srgbClr val="000000"/>
                </a:solidFill>
              </a:rPr>
              <a:t> segment</a:t>
            </a:r>
          </a:p>
          <a:p>
            <a:pPr lvl="2">
              <a:spcBef>
                <a:spcPct val="0"/>
              </a:spcBef>
            </a:pPr>
            <a:r>
              <a:rPr lang="en-US" altLang="en-US" dirty="0">
                <a:solidFill>
                  <a:srgbClr val="000000"/>
                </a:solidFill>
              </a:rPr>
              <a:t>100% (peak) after 3</a:t>
            </a:r>
            <a:r>
              <a:rPr lang="en-US" altLang="en-US" baseline="30000" dirty="0">
                <a:solidFill>
                  <a:srgbClr val="000000"/>
                </a:solidFill>
              </a:rPr>
              <a:t>rd</a:t>
            </a:r>
            <a:r>
              <a:rPr lang="en-US" altLang="en-US" dirty="0">
                <a:solidFill>
                  <a:srgbClr val="000000"/>
                </a:solidFill>
              </a:rPr>
              <a:t> segment</a:t>
            </a:r>
          </a:p>
          <a:p>
            <a:pPr lvl="1">
              <a:lnSpc>
                <a:spcPct val="80000"/>
              </a:lnSpc>
            </a:pPr>
            <a:r>
              <a:rPr lang="en-US" altLang="en-US" dirty="0">
                <a:solidFill>
                  <a:srgbClr val="000000"/>
                </a:solidFill>
              </a:rPr>
              <a:t>From peak to slack</a:t>
            </a:r>
          </a:p>
          <a:p>
            <a:pPr lvl="2">
              <a:lnSpc>
                <a:spcPct val="80000"/>
              </a:lnSpc>
            </a:pPr>
            <a:r>
              <a:rPr lang="en-US" altLang="en-US" sz="1800" dirty="0">
                <a:solidFill>
                  <a:srgbClr val="000000"/>
                </a:solidFill>
              </a:rPr>
              <a:t>90% of peak after 1st segment</a:t>
            </a:r>
          </a:p>
          <a:p>
            <a:pPr lvl="2">
              <a:lnSpc>
                <a:spcPct val="80000"/>
              </a:lnSpc>
            </a:pPr>
            <a:r>
              <a:rPr lang="en-US" altLang="en-US" sz="1800" dirty="0">
                <a:solidFill>
                  <a:srgbClr val="000000"/>
                </a:solidFill>
              </a:rPr>
              <a:t>50% of peak after 2nd segment</a:t>
            </a:r>
          </a:p>
          <a:p>
            <a:pPr lvl="2">
              <a:lnSpc>
                <a:spcPct val="80000"/>
              </a:lnSpc>
            </a:pPr>
            <a:r>
              <a:rPr lang="en-US" altLang="en-US" sz="1800" dirty="0">
                <a:solidFill>
                  <a:srgbClr val="000000"/>
                </a:solidFill>
              </a:rPr>
              <a:t>0% (slack) after 3rd segment</a:t>
            </a:r>
            <a:endParaRPr lang="en-US" altLang="en-US" sz="2400" dirty="0">
              <a:solidFill>
                <a:srgbClr val="000000"/>
              </a:solidFill>
            </a:endParaRPr>
          </a:p>
          <a:p>
            <a:pPr lvl="1">
              <a:lnSpc>
                <a:spcPct val="80000"/>
              </a:lnSpc>
            </a:pPr>
            <a:endParaRPr lang="en-US" altLang="en-US" sz="2800" dirty="0">
              <a:solidFill>
                <a:srgbClr val="000000"/>
              </a:solidFill>
            </a:endParaRPr>
          </a:p>
          <a:p>
            <a:pPr lvl="1">
              <a:lnSpc>
                <a:spcPct val="80000"/>
              </a:lnSpc>
            </a:pPr>
            <a:endParaRPr lang="en-US" altLang="en-US" dirty="0"/>
          </a:p>
        </p:txBody>
      </p:sp>
      <p:sp>
        <p:nvSpPr>
          <p:cNvPr id="6" name="TextBox 37"/>
          <p:cNvSpPr txBox="1">
            <a:spLocks noChangeArrowheads="1"/>
          </p:cNvSpPr>
          <p:nvPr/>
        </p:nvSpPr>
        <p:spPr bwMode="auto">
          <a:xfrm>
            <a:off x="1525588" y="6611938"/>
            <a:ext cx="91424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000">
                <a:solidFill>
                  <a:srgbClr val="000000"/>
                </a:solidFill>
              </a:rPr>
              <a:t>This rule  interpolates abs(cos(n*pi/12)) for  n = 0 to 12.  it comes from David Burch, Fundamentals of kayak Navigation, 1987</a:t>
            </a:r>
          </a:p>
        </p:txBody>
      </p:sp>
    </p:spTree>
    <p:extLst>
      <p:ext uri="{BB962C8B-B14F-4D97-AF65-F5344CB8AC3E}">
        <p14:creationId xmlns:p14="http://schemas.microsoft.com/office/powerpoint/2010/main" val="10160626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52600" y="274638"/>
            <a:ext cx="8686800" cy="539750"/>
          </a:xfrm>
        </p:spPr>
        <p:txBody>
          <a:bodyPr/>
          <a:lstStyle/>
          <a:p>
            <a:pPr eaLnBrk="1" hangingPunct="1"/>
            <a:r>
              <a:rPr lang="en-US" altLang="en-US" sz="2400"/>
              <a:t>Estimating Tides: The rule of 12</a:t>
            </a:r>
            <a:r>
              <a:rPr lang="en-US" altLang="en-US" sz="2400" baseline="30000"/>
              <a:t>th</a:t>
            </a:r>
            <a:r>
              <a:rPr lang="en-US" altLang="en-US" sz="2400"/>
              <a:t>s</a:t>
            </a:r>
          </a:p>
        </p:txBody>
      </p:sp>
      <p:sp>
        <p:nvSpPr>
          <p:cNvPr id="104451" name="Rectangle 3"/>
          <p:cNvSpPr>
            <a:spLocks noGrp="1" noChangeArrowheads="1"/>
          </p:cNvSpPr>
          <p:nvPr>
            <p:ph type="body" sz="half" idx="1"/>
          </p:nvPr>
        </p:nvSpPr>
        <p:spPr>
          <a:xfrm>
            <a:off x="1943100" y="2476501"/>
            <a:ext cx="8724900" cy="919163"/>
          </a:xfrm>
        </p:spPr>
        <p:txBody>
          <a:bodyPr/>
          <a:lstStyle/>
          <a:p>
            <a:pPr marL="742950" lvl="1" indent="-285750">
              <a:lnSpc>
                <a:spcPct val="80000"/>
              </a:lnSpc>
              <a:spcBef>
                <a:spcPct val="20000"/>
              </a:spcBef>
              <a:buFont typeface="Times New Roman" panose="02020603050405020304" pitchFamily="18" charset="0"/>
              <a:buChar char="–"/>
            </a:pPr>
            <a:r>
              <a:rPr lang="en-US" altLang="en-US" sz="2000" dirty="0">
                <a:latin typeface="Times New Roman" panose="02020603050405020304" pitchFamily="18" charset="0"/>
              </a:rPr>
              <a:t>Divide time from low to high tide into six segments (~ one hour segments). </a:t>
            </a:r>
          </a:p>
          <a:p>
            <a:pPr marL="742950" lvl="1" indent="-285750">
              <a:lnSpc>
                <a:spcPct val="80000"/>
              </a:lnSpc>
              <a:spcBef>
                <a:spcPct val="20000"/>
              </a:spcBef>
              <a:buFont typeface="Times New Roman" panose="02020603050405020304" pitchFamily="18" charset="0"/>
              <a:buChar char="–"/>
            </a:pPr>
            <a:r>
              <a:rPr lang="en-US" altLang="en-US" sz="2000" dirty="0">
                <a:latin typeface="Times New Roman" panose="02020603050405020304" pitchFamily="18" charset="0"/>
              </a:rPr>
              <a:t>The change after each segment (hour) expressed as a fraction of 12:</a:t>
            </a:r>
          </a:p>
        </p:txBody>
      </p:sp>
      <p:graphicFrame>
        <p:nvGraphicFramePr>
          <p:cNvPr id="104452" name="Object 4"/>
          <p:cNvGraphicFramePr>
            <a:graphicFrameLocks noGrp="1" noChangeAspect="1"/>
          </p:cNvGraphicFramePr>
          <p:nvPr>
            <p:ph sz="half" idx="2"/>
          </p:nvPr>
        </p:nvGraphicFramePr>
        <p:xfrm>
          <a:off x="5892800" y="3183849"/>
          <a:ext cx="4025900" cy="2692400"/>
        </p:xfrm>
        <a:graphic>
          <a:graphicData uri="http://schemas.openxmlformats.org/presentationml/2006/ole">
            <mc:AlternateContent xmlns:mc="http://schemas.openxmlformats.org/markup-compatibility/2006">
              <mc:Choice xmlns:v="urn:schemas-microsoft-com:vml" Requires="v">
                <p:oleObj spid="_x0000_s2177" name="Chart" r:id="rId4" imgW="7620000" imgH="5095702" progId="MSGraph.Chart.8">
                  <p:embed followColorScheme="full"/>
                </p:oleObj>
              </mc:Choice>
              <mc:Fallback>
                <p:oleObj name="Chart" r:id="rId4" imgW="7620000" imgH="5095702" progId="MSGraph.Chart.8">
                  <p:embed followColorScheme="full"/>
                  <p:pic>
                    <p:nvPicPr>
                      <p:cNvPr id="0" name=""/>
                      <p:cNvPicPr>
                        <a:picLocks noChangeAspect="1" noChangeArrowheads="1"/>
                      </p:cNvPicPr>
                      <p:nvPr/>
                    </p:nvPicPr>
                    <p:blipFill>
                      <a:blip r:embed="rId5"/>
                      <a:srcRect/>
                      <a:stretch>
                        <a:fillRect/>
                      </a:stretch>
                    </p:blipFill>
                    <p:spPr bwMode="auto">
                      <a:xfrm>
                        <a:off x="5892800" y="3183849"/>
                        <a:ext cx="40259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
          <p:cNvGrpSpPr>
            <a:grpSpLocks/>
          </p:cNvGrpSpPr>
          <p:nvPr/>
        </p:nvGrpSpPr>
        <p:grpSpPr bwMode="auto">
          <a:xfrm>
            <a:off x="5446714" y="3474361"/>
            <a:ext cx="4778375" cy="2171700"/>
            <a:chOff x="2471" y="2496"/>
            <a:chExt cx="3010" cy="1368"/>
          </a:xfrm>
        </p:grpSpPr>
        <p:sp>
          <p:nvSpPr>
            <p:cNvPr id="104482" name="AutoShape 6"/>
            <p:cNvSpPr>
              <a:spLocks/>
            </p:cNvSpPr>
            <p:nvPr/>
          </p:nvSpPr>
          <p:spPr bwMode="auto">
            <a:xfrm>
              <a:off x="2471" y="2496"/>
              <a:ext cx="265" cy="1270"/>
            </a:xfrm>
            <a:prstGeom prst="rightBrace">
              <a:avLst>
                <a:gd name="adj1" fmla="val 3993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grpSp>
          <p:nvGrpSpPr>
            <p:cNvPr id="104483" name="Group 7"/>
            <p:cNvGrpSpPr>
              <a:grpSpLocks/>
            </p:cNvGrpSpPr>
            <p:nvPr/>
          </p:nvGrpSpPr>
          <p:grpSpPr bwMode="auto">
            <a:xfrm>
              <a:off x="3349" y="2701"/>
              <a:ext cx="2132" cy="1163"/>
              <a:chOff x="3349" y="2701"/>
              <a:chExt cx="2132" cy="1163"/>
            </a:xfrm>
          </p:grpSpPr>
          <p:sp>
            <p:nvSpPr>
              <p:cNvPr id="104484" name="Rectangle 8"/>
              <p:cNvSpPr>
                <a:spLocks noChangeArrowheads="1"/>
              </p:cNvSpPr>
              <p:nvPr/>
            </p:nvSpPr>
            <p:spPr bwMode="auto">
              <a:xfrm>
                <a:off x="3349" y="3772"/>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5" name="Rectangle 9"/>
              <p:cNvSpPr>
                <a:spLocks noChangeArrowheads="1"/>
              </p:cNvSpPr>
              <p:nvPr/>
            </p:nvSpPr>
            <p:spPr bwMode="auto">
              <a:xfrm>
                <a:off x="3676" y="3580"/>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6" name="Rectangle 10"/>
              <p:cNvSpPr>
                <a:spLocks noChangeArrowheads="1"/>
              </p:cNvSpPr>
              <p:nvPr/>
            </p:nvSpPr>
            <p:spPr bwMode="auto">
              <a:xfrm>
                <a:off x="3673" y="3673"/>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7" name="Rectangle 11"/>
              <p:cNvSpPr>
                <a:spLocks noChangeArrowheads="1"/>
              </p:cNvSpPr>
              <p:nvPr/>
            </p:nvSpPr>
            <p:spPr bwMode="auto">
              <a:xfrm>
                <a:off x="4021" y="3283"/>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8" name="Rectangle 12"/>
              <p:cNvSpPr>
                <a:spLocks noChangeArrowheads="1"/>
              </p:cNvSpPr>
              <p:nvPr/>
            </p:nvSpPr>
            <p:spPr bwMode="auto">
              <a:xfrm>
                <a:off x="4018" y="3379"/>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89" name="Rectangle 13"/>
              <p:cNvSpPr>
                <a:spLocks noChangeArrowheads="1"/>
              </p:cNvSpPr>
              <p:nvPr/>
            </p:nvSpPr>
            <p:spPr bwMode="auto">
              <a:xfrm>
                <a:off x="4015" y="3475"/>
                <a:ext cx="437" cy="98"/>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0" name="Rectangle 14"/>
              <p:cNvSpPr>
                <a:spLocks noChangeArrowheads="1"/>
              </p:cNvSpPr>
              <p:nvPr/>
            </p:nvSpPr>
            <p:spPr bwMode="auto">
              <a:xfrm>
                <a:off x="4360" y="2995"/>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1" name="Rectangle 15"/>
              <p:cNvSpPr>
                <a:spLocks noChangeArrowheads="1"/>
              </p:cNvSpPr>
              <p:nvPr/>
            </p:nvSpPr>
            <p:spPr bwMode="auto">
              <a:xfrm>
                <a:off x="4360" y="3091"/>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2" name="Rectangle 16"/>
              <p:cNvSpPr>
                <a:spLocks noChangeArrowheads="1"/>
              </p:cNvSpPr>
              <p:nvPr/>
            </p:nvSpPr>
            <p:spPr bwMode="auto">
              <a:xfrm>
                <a:off x="4357" y="3187"/>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3" name="Rectangle 17"/>
              <p:cNvSpPr>
                <a:spLocks noChangeArrowheads="1"/>
              </p:cNvSpPr>
              <p:nvPr/>
            </p:nvSpPr>
            <p:spPr bwMode="auto">
              <a:xfrm>
                <a:off x="4708" y="2800"/>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4" name="Rectangle 18"/>
              <p:cNvSpPr>
                <a:spLocks noChangeArrowheads="1"/>
              </p:cNvSpPr>
              <p:nvPr/>
            </p:nvSpPr>
            <p:spPr bwMode="auto">
              <a:xfrm>
                <a:off x="4708" y="2896"/>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04495" name="Rectangle 19"/>
              <p:cNvSpPr>
                <a:spLocks noChangeArrowheads="1"/>
              </p:cNvSpPr>
              <p:nvPr/>
            </p:nvSpPr>
            <p:spPr bwMode="auto">
              <a:xfrm>
                <a:off x="5044" y="2701"/>
                <a:ext cx="437" cy="92"/>
              </a:xfrm>
              <a:prstGeom prst="rect">
                <a:avLst/>
              </a:prstGeom>
              <a:solidFill>
                <a:schemeClr val="accent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grpSp>
      </p:grpSp>
      <p:sp>
        <p:nvSpPr>
          <p:cNvPr id="104454" name="Text Box 20"/>
          <p:cNvSpPr txBox="1">
            <a:spLocks noChangeArrowheads="1"/>
          </p:cNvSpPr>
          <p:nvPr/>
        </p:nvSpPr>
        <p:spPr bwMode="auto">
          <a:xfrm>
            <a:off x="4699000" y="5798462"/>
            <a:ext cx="939800" cy="314325"/>
          </a:xfrm>
          <a:prstGeom prst="rect">
            <a:avLst/>
          </a:prstGeom>
          <a:solidFill>
            <a:schemeClr val="bg1"/>
          </a:solidFill>
          <a:ln w="9525">
            <a:solidFill>
              <a:schemeClr val="tx1"/>
            </a:solidFill>
            <a:miter lim="800000"/>
            <a:headEnd/>
            <a:tailEnd/>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Low tide</a:t>
            </a:r>
          </a:p>
        </p:txBody>
      </p:sp>
      <p:sp>
        <p:nvSpPr>
          <p:cNvPr id="104455" name="Text Box 21"/>
          <p:cNvSpPr txBox="1">
            <a:spLocks noChangeArrowheads="1"/>
          </p:cNvSpPr>
          <p:nvPr/>
        </p:nvSpPr>
        <p:spPr bwMode="auto">
          <a:xfrm>
            <a:off x="9537700" y="3123525"/>
            <a:ext cx="939800" cy="314325"/>
          </a:xfrm>
          <a:prstGeom prst="rect">
            <a:avLst/>
          </a:prstGeom>
          <a:solidFill>
            <a:schemeClr val="bg1"/>
          </a:solidFill>
          <a:ln w="9525">
            <a:solidFill>
              <a:schemeClr val="tx1"/>
            </a:solidFill>
            <a:miter lim="800000"/>
            <a:headEnd/>
            <a:tailEnd/>
          </a:ln>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High tide</a:t>
            </a:r>
          </a:p>
        </p:txBody>
      </p:sp>
      <p:sp>
        <p:nvSpPr>
          <p:cNvPr id="104456" name="Line 22"/>
          <p:cNvSpPr>
            <a:spLocks noChangeShapeType="1"/>
          </p:cNvSpPr>
          <p:nvPr/>
        </p:nvSpPr>
        <p:spPr bwMode="auto">
          <a:xfrm flipV="1">
            <a:off x="5676900" y="5625425"/>
            <a:ext cx="254000" cy="338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7" name="Line 23"/>
          <p:cNvSpPr>
            <a:spLocks noChangeShapeType="1"/>
          </p:cNvSpPr>
          <p:nvPr/>
        </p:nvSpPr>
        <p:spPr bwMode="auto">
          <a:xfrm flipH="1">
            <a:off x="9550400" y="3474361"/>
            <a:ext cx="444500" cy="20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58" name="Rectangle 24"/>
          <p:cNvSpPr>
            <a:spLocks noChangeArrowheads="1"/>
          </p:cNvSpPr>
          <p:nvPr/>
        </p:nvSpPr>
        <p:spPr bwMode="auto">
          <a:xfrm>
            <a:off x="1790700" y="977901"/>
            <a:ext cx="8686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90000"/>
              </a:lnSpc>
              <a:spcBef>
                <a:spcPct val="20000"/>
              </a:spcBef>
              <a:buFont typeface="Times New Roman" panose="02020603050405020304" pitchFamily="18" charset="0"/>
              <a:buChar char="•"/>
            </a:pPr>
            <a:r>
              <a:rPr lang="en-US" altLang="en-US">
                <a:latin typeface="Times New Roman" panose="02020603050405020304" pitchFamily="18" charset="0"/>
              </a:rPr>
              <a:t>Tide varies from low to high (and back again) according to a smooth curve called a sine wave.</a:t>
            </a:r>
          </a:p>
          <a:p>
            <a:pPr eaLnBrk="1" hangingPunct="1">
              <a:lnSpc>
                <a:spcPct val="90000"/>
              </a:lnSpc>
              <a:spcBef>
                <a:spcPct val="20000"/>
              </a:spcBef>
              <a:buFont typeface="Times New Roman" panose="02020603050405020304" pitchFamily="18" charset="0"/>
              <a:buChar char="•"/>
            </a:pPr>
            <a:r>
              <a:rPr lang="en-US" altLang="en-US">
                <a:latin typeface="Times New Roman" panose="02020603050405020304" pitchFamily="18" charset="0"/>
              </a:rPr>
              <a:t>The rule of 12</a:t>
            </a:r>
            <a:r>
              <a:rPr lang="en-US" altLang="en-US" baseline="30000">
                <a:latin typeface="Times New Roman" panose="02020603050405020304" pitchFamily="18" charset="0"/>
              </a:rPr>
              <a:t>th</a:t>
            </a:r>
            <a:r>
              <a:rPr lang="en-US" altLang="en-US">
                <a:latin typeface="Times New Roman" panose="02020603050405020304" pitchFamily="18" charset="0"/>
              </a:rPr>
              <a:t>’s approximates a quarter sine wave </a:t>
            </a:r>
          </a:p>
        </p:txBody>
      </p:sp>
      <p:graphicFrame>
        <p:nvGraphicFramePr>
          <p:cNvPr id="155673" name="Group 25"/>
          <p:cNvGraphicFramePr>
            <a:graphicFrameLocks noGrp="1"/>
          </p:cNvGraphicFramePr>
          <p:nvPr/>
        </p:nvGraphicFramePr>
        <p:xfrm>
          <a:off x="2159000" y="3258462"/>
          <a:ext cx="3009900" cy="2255839"/>
        </p:xfrm>
        <a:graphic>
          <a:graphicData uri="http://schemas.openxmlformats.org/drawingml/2006/table">
            <a:tbl>
              <a:tblPr/>
              <a:tblGrid>
                <a:gridCol w="1504950">
                  <a:extLst>
                    <a:ext uri="{9D8B030D-6E8A-4147-A177-3AD203B41FA5}">
                      <a16:colId xmlns:a16="http://schemas.microsoft.com/office/drawing/2014/main" val="20000"/>
                    </a:ext>
                  </a:extLst>
                </a:gridCol>
                <a:gridCol w="1504950">
                  <a:extLst>
                    <a:ext uri="{9D8B030D-6E8A-4147-A177-3AD203B41FA5}">
                      <a16:colId xmlns:a16="http://schemas.microsoft.com/office/drawing/2014/main" val="20001"/>
                    </a:ext>
                  </a:extLst>
                </a:gridCol>
              </a:tblGrid>
              <a:tr h="376238">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First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465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Second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6238">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Third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465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Fourth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825">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Fifth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6238">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Sixth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 name="TextBox 2"/>
          <p:cNvSpPr txBox="1"/>
          <p:nvPr/>
        </p:nvSpPr>
        <p:spPr>
          <a:xfrm>
            <a:off x="473529" y="6173111"/>
            <a:ext cx="11576957" cy="1015663"/>
          </a:xfrm>
          <a:prstGeom prst="rect">
            <a:avLst/>
          </a:prstGeom>
          <a:noFill/>
        </p:spPr>
        <p:txBody>
          <a:bodyPr wrap="square" rtlCol="0">
            <a:spAutoFit/>
          </a:bodyPr>
          <a:lstStyle/>
          <a:p>
            <a:r>
              <a:rPr lang="en-US" sz="2000"/>
              <a:t>Restating:  </a:t>
            </a:r>
            <a:r>
              <a:rPr lang="en-US" sz="2000" b="1" dirty="0"/>
              <a:t>If it takes 6 hours to go from low to high tide, the water level will be at 25% after 2 hours, at 50% after 3 hours, and at 75% after 4 hours</a:t>
            </a:r>
          </a:p>
          <a:p>
            <a:endParaRPr lang="en-US" sz="2000" dirty="0"/>
          </a:p>
        </p:txBody>
      </p:sp>
    </p:spTree>
    <p:extLst>
      <p:ext uri="{BB962C8B-B14F-4D97-AF65-F5344CB8AC3E}">
        <p14:creationId xmlns:p14="http://schemas.microsoft.com/office/powerpoint/2010/main" val="4018913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567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Crossings in current discussion - </a:t>
            </a:r>
            <a:r>
              <a:rPr lang="en-US" dirty="0"/>
              <a:t>Clatsop Spit to Sand Island</a:t>
            </a:r>
          </a:p>
        </p:txBody>
      </p:sp>
      <p:sp>
        <p:nvSpPr>
          <p:cNvPr id="3" name="Content Placeholder 2"/>
          <p:cNvSpPr>
            <a:spLocks noGrp="1"/>
          </p:cNvSpPr>
          <p:nvPr>
            <p:ph idx="1"/>
          </p:nvPr>
        </p:nvSpPr>
        <p:spPr>
          <a:xfrm>
            <a:off x="838200" y="1825624"/>
            <a:ext cx="4310686" cy="4545195"/>
          </a:xfrm>
        </p:spPr>
        <p:txBody>
          <a:bodyPr>
            <a:normAutofit/>
          </a:bodyPr>
          <a:lstStyle/>
          <a:p>
            <a:pPr>
              <a:lnSpc>
                <a:spcPct val="80000"/>
              </a:lnSpc>
            </a:pPr>
            <a:r>
              <a:rPr lang="en-US" altLang="en-US" dirty="0"/>
              <a:t>When crossing a channel in current, the current will flush you along the channel as you cross.</a:t>
            </a:r>
          </a:p>
          <a:p>
            <a:pPr>
              <a:lnSpc>
                <a:spcPct val="80000"/>
              </a:lnSpc>
            </a:pPr>
            <a:r>
              <a:rPr lang="en-US" altLang="en-US" dirty="0"/>
              <a:t>Consider the 1.5 nm crossing from Clatsop spit, OR to Sand island, WA at the mouth of the Columbia with a 2 knot ebb current (assume constant current, no wind)</a:t>
            </a:r>
          </a:p>
          <a:p>
            <a:pPr>
              <a:lnSpc>
                <a:spcPct val="80000"/>
              </a:lnSpc>
            </a:pPr>
            <a:r>
              <a:rPr lang="en-US" altLang="en-US" dirty="0"/>
              <a:t>How do you get across?</a:t>
            </a:r>
          </a:p>
        </p:txBody>
      </p:sp>
      <p:pic>
        <p:nvPicPr>
          <p:cNvPr id="4" name="Picture 3"/>
          <p:cNvPicPr>
            <a:picLocks noChangeAspect="1"/>
          </p:cNvPicPr>
          <p:nvPr/>
        </p:nvPicPr>
        <p:blipFill>
          <a:blip r:embed="rId2"/>
          <a:stretch>
            <a:fillRect/>
          </a:stretch>
        </p:blipFill>
        <p:spPr>
          <a:xfrm>
            <a:off x="5148886" y="1690688"/>
            <a:ext cx="6391275" cy="4962525"/>
          </a:xfrm>
          <a:prstGeom prst="rect">
            <a:avLst/>
          </a:prstGeom>
        </p:spPr>
      </p:pic>
      <p:sp>
        <p:nvSpPr>
          <p:cNvPr id="5" name="Left Arrow 4"/>
          <p:cNvSpPr/>
          <p:nvPr/>
        </p:nvSpPr>
        <p:spPr>
          <a:xfrm>
            <a:off x="5375280" y="3528595"/>
            <a:ext cx="2194810" cy="569626"/>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r>
              <a:rPr lang="en-US" dirty="0" err="1"/>
              <a:t>kt</a:t>
            </a:r>
            <a:r>
              <a:rPr lang="en-US" dirty="0"/>
              <a:t>  ebb</a:t>
            </a:r>
          </a:p>
        </p:txBody>
      </p:sp>
      <p:sp>
        <p:nvSpPr>
          <p:cNvPr id="6" name="Up Arrow 5"/>
          <p:cNvSpPr/>
          <p:nvPr/>
        </p:nvSpPr>
        <p:spPr>
          <a:xfrm>
            <a:off x="7796484" y="3179870"/>
            <a:ext cx="149902" cy="106083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25035" y="3786090"/>
            <a:ext cx="1048685" cy="461665"/>
          </a:xfrm>
          <a:prstGeom prst="rect">
            <a:avLst/>
          </a:prstGeom>
          <a:noFill/>
        </p:spPr>
        <p:txBody>
          <a:bodyPr wrap="none" rtlCol="0">
            <a:spAutoFit/>
          </a:bodyPr>
          <a:lstStyle/>
          <a:p>
            <a:r>
              <a:rPr lang="en-US" sz="2400" dirty="0">
                <a:solidFill>
                  <a:srgbClr val="FF0000"/>
                </a:solidFill>
              </a:rPr>
              <a:t>1.5 nm</a:t>
            </a:r>
          </a:p>
        </p:txBody>
      </p:sp>
      <p:sp>
        <p:nvSpPr>
          <p:cNvPr id="8" name="Text Box 4"/>
          <p:cNvSpPr txBox="1">
            <a:spLocks noChangeArrowheads="1"/>
          </p:cNvSpPr>
          <p:nvPr/>
        </p:nvSpPr>
        <p:spPr bwMode="auto">
          <a:xfrm>
            <a:off x="2709978" y="6343157"/>
            <a:ext cx="6248400" cy="466725"/>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2400">
                <a:solidFill>
                  <a:schemeClr val="tx1"/>
                </a:solidFill>
              </a:rPr>
              <a:t>Get high and stay high!</a:t>
            </a:r>
          </a:p>
        </p:txBody>
      </p:sp>
    </p:spTree>
    <p:extLst>
      <p:ext uri="{BB962C8B-B14F-4D97-AF65-F5344CB8AC3E}">
        <p14:creationId xmlns:p14="http://schemas.microsoft.com/office/powerpoint/2010/main" val="263641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Tides and Currents</a:t>
            </a:r>
          </a:p>
        </p:txBody>
      </p:sp>
      <p:sp>
        <p:nvSpPr>
          <p:cNvPr id="3" name="Content Placeholder 2"/>
          <p:cNvSpPr>
            <a:spLocks noGrp="1"/>
          </p:cNvSpPr>
          <p:nvPr>
            <p:ph idx="1"/>
          </p:nvPr>
        </p:nvSpPr>
        <p:spPr>
          <a:xfrm>
            <a:off x="838200" y="1825624"/>
            <a:ext cx="10515600" cy="4800027"/>
          </a:xfrm>
        </p:spPr>
        <p:txBody>
          <a:bodyPr>
            <a:normAutofit lnSpcReduction="10000"/>
          </a:bodyPr>
          <a:lstStyle/>
          <a:p>
            <a:r>
              <a:rPr lang="en-US" sz="3600" dirty="0"/>
              <a:t>What are high and low tides at Garibaldi?</a:t>
            </a:r>
          </a:p>
          <a:p>
            <a:r>
              <a:rPr lang="en-US" sz="3600" dirty="0"/>
              <a:t>What are the current predictions for “Hunting Island, south of (PCT1216) Depth 20 ft” (hint:  Washington at the mouth of the Columbia)</a:t>
            </a:r>
          </a:p>
          <a:p>
            <a:r>
              <a:rPr lang="en-US" sz="3600" dirty="0"/>
              <a:t>What are the current predictions for the Tillamook Bay Entrance?</a:t>
            </a:r>
          </a:p>
          <a:p>
            <a:r>
              <a:rPr lang="en-US" sz="3600" dirty="0"/>
              <a:t>BONUS:  What currents and tides can you expect at Brookfield (formerly Jim Crow) Point today?  (hint – need to interpolate between two tide stations)</a:t>
            </a:r>
          </a:p>
          <a:p>
            <a:endParaRPr lang="en-US" sz="3600" dirty="0"/>
          </a:p>
        </p:txBody>
      </p:sp>
    </p:spTree>
    <p:extLst>
      <p:ext uri="{BB962C8B-B14F-4D97-AF65-F5344CB8AC3E}">
        <p14:creationId xmlns:p14="http://schemas.microsoft.com/office/powerpoint/2010/main" val="3786237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995488" y="201614"/>
            <a:ext cx="8229600" cy="403225"/>
          </a:xfrm>
        </p:spPr>
        <p:txBody>
          <a:bodyPr>
            <a:normAutofit fontScale="90000"/>
          </a:bodyPr>
          <a:lstStyle/>
          <a:p>
            <a:pPr algn="l" eaLnBrk="1" hangingPunct="1"/>
            <a:r>
              <a:rPr lang="en-US" altLang="en-US" sz="2800"/>
              <a:t>Estimating tides:</a:t>
            </a:r>
          </a:p>
        </p:txBody>
      </p:sp>
      <p:pic>
        <p:nvPicPr>
          <p:cNvPr id="102403" name="Picture 3" descr="te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2568576"/>
            <a:ext cx="57340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4"/>
          <p:cNvSpPr>
            <a:spLocks noGrp="1" noChangeArrowheads="1"/>
          </p:cNvSpPr>
          <p:nvPr>
            <p:ph type="body" idx="1"/>
          </p:nvPr>
        </p:nvSpPr>
        <p:spPr>
          <a:xfrm>
            <a:off x="1835150" y="760413"/>
            <a:ext cx="8504238" cy="1651000"/>
          </a:xfrm>
          <a:solidFill>
            <a:srgbClr val="E9E5FF"/>
          </a:solidFill>
        </p:spPr>
        <p:txBody>
          <a:bodyPr>
            <a:normAutofit/>
          </a:bodyPr>
          <a:lstStyle/>
          <a:p>
            <a:pPr marL="0" indent="0" eaLnBrk="1" hangingPunct="1">
              <a:lnSpc>
                <a:spcPct val="80000"/>
              </a:lnSpc>
              <a:buNone/>
            </a:pPr>
            <a:r>
              <a:rPr lang="en-US" altLang="en-US" dirty="0"/>
              <a:t>You are leading a group of paddlers to explore the Woodard Creek estuary.   You know that:</a:t>
            </a:r>
          </a:p>
          <a:p>
            <a:pPr lvl="1" eaLnBrk="1" hangingPunct="1">
              <a:lnSpc>
                <a:spcPct val="80000"/>
              </a:lnSpc>
            </a:pPr>
            <a:r>
              <a:rPr lang="en-US" altLang="en-US" dirty="0"/>
              <a:t>From past experience, it is all mud at a 1 </a:t>
            </a:r>
            <a:r>
              <a:rPr lang="en-US" altLang="en-US" dirty="0" err="1"/>
              <a:t>ft</a:t>
            </a:r>
            <a:r>
              <a:rPr lang="en-US" altLang="en-US" dirty="0"/>
              <a:t> tide.</a:t>
            </a:r>
          </a:p>
          <a:p>
            <a:pPr lvl="1" eaLnBrk="1" hangingPunct="1">
              <a:lnSpc>
                <a:spcPct val="80000"/>
              </a:lnSpc>
            </a:pPr>
            <a:r>
              <a:rPr lang="en-US" altLang="en-US" dirty="0"/>
              <a:t>Tide data: high 9’ at noon, low 0’ at 6 PM.</a:t>
            </a:r>
          </a:p>
        </p:txBody>
      </p:sp>
      <p:sp>
        <p:nvSpPr>
          <p:cNvPr id="102405" name="Line 5"/>
          <p:cNvSpPr>
            <a:spLocks noChangeShapeType="1"/>
          </p:cNvSpPr>
          <p:nvPr/>
        </p:nvSpPr>
        <p:spPr bwMode="auto">
          <a:xfrm flipV="1">
            <a:off x="3660776" y="5295900"/>
            <a:ext cx="1465263" cy="598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6" name="Text Box 6"/>
          <p:cNvSpPr txBox="1">
            <a:spLocks noChangeArrowheads="1"/>
          </p:cNvSpPr>
          <p:nvPr/>
        </p:nvSpPr>
        <p:spPr bwMode="auto">
          <a:xfrm rot="-1076462">
            <a:off x="4105276" y="5200651"/>
            <a:ext cx="754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b="1">
                <a:solidFill>
                  <a:schemeClr val="tx1"/>
                </a:solidFill>
              </a:rPr>
              <a:t>1 nm</a:t>
            </a:r>
          </a:p>
        </p:txBody>
      </p:sp>
      <p:sp>
        <p:nvSpPr>
          <p:cNvPr id="102407" name="Rectangle 7"/>
          <p:cNvSpPr>
            <a:spLocks noChangeArrowheads="1"/>
          </p:cNvSpPr>
          <p:nvPr/>
        </p:nvSpPr>
        <p:spPr bwMode="auto">
          <a:xfrm>
            <a:off x="7489826" y="3217864"/>
            <a:ext cx="3178175" cy="1527175"/>
          </a:xfrm>
          <a:prstGeom prst="rect">
            <a:avLst/>
          </a:prstGeom>
          <a:solidFill>
            <a:srgbClr val="E9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indent="0" eaLnBrk="1" hangingPunct="1">
              <a:lnSpc>
                <a:spcPct val="80000"/>
              </a:lnSpc>
              <a:buNone/>
            </a:pPr>
            <a:r>
              <a:rPr lang="en-US" altLang="en-US" dirty="0"/>
              <a:t>What time must you turn the group around to avoid the mud?</a:t>
            </a:r>
          </a:p>
        </p:txBody>
      </p:sp>
      <p:sp>
        <p:nvSpPr>
          <p:cNvPr id="2" name="Oval 1"/>
          <p:cNvSpPr/>
          <p:nvPr/>
        </p:nvSpPr>
        <p:spPr>
          <a:xfrm>
            <a:off x="3265714" y="4745040"/>
            <a:ext cx="2432957" cy="178639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074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41489" y="201614"/>
            <a:ext cx="8701087" cy="388937"/>
          </a:xfrm>
        </p:spPr>
        <p:txBody>
          <a:bodyPr/>
          <a:lstStyle/>
          <a:p>
            <a:pPr algn="l" eaLnBrk="1" hangingPunct="1"/>
            <a:r>
              <a:rPr lang="en-US" altLang="en-US" sz="2000"/>
              <a:t>Using the rule of 12</a:t>
            </a:r>
            <a:r>
              <a:rPr lang="en-US" altLang="en-US" sz="2000" baseline="30000"/>
              <a:t>th</a:t>
            </a:r>
            <a:r>
              <a:rPr lang="en-US" altLang="en-US" sz="2000"/>
              <a:t>s to estimate “turn-around” time</a:t>
            </a:r>
          </a:p>
        </p:txBody>
      </p:sp>
      <p:pic>
        <p:nvPicPr>
          <p:cNvPr id="106499" name="Picture 3" descr="temp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2786063"/>
            <a:ext cx="5327650" cy="381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Grp="1" noChangeArrowheads="1"/>
          </p:cNvSpPr>
          <p:nvPr>
            <p:ph type="body" idx="1"/>
          </p:nvPr>
        </p:nvSpPr>
        <p:spPr>
          <a:xfrm>
            <a:off x="1698625" y="644525"/>
            <a:ext cx="5195888" cy="1955800"/>
          </a:xfrm>
          <a:solidFill>
            <a:srgbClr val="E9E5FF"/>
          </a:solidFill>
        </p:spPr>
        <p:txBody>
          <a:bodyPr>
            <a:normAutofit/>
          </a:bodyPr>
          <a:lstStyle/>
          <a:p>
            <a:pPr eaLnBrk="1" hangingPunct="1">
              <a:lnSpc>
                <a:spcPct val="80000"/>
              </a:lnSpc>
            </a:pPr>
            <a:r>
              <a:rPr lang="en-US" altLang="en-US" sz="2400" dirty="0"/>
              <a:t>Assume:</a:t>
            </a:r>
          </a:p>
          <a:p>
            <a:pPr lvl="1" eaLnBrk="1" hangingPunct="1">
              <a:lnSpc>
                <a:spcPct val="80000"/>
              </a:lnSpc>
            </a:pPr>
            <a:r>
              <a:rPr lang="en-US" altLang="en-US" sz="2000" dirty="0"/>
              <a:t>Tide data: high 9’ at noon, 0’ at 6 PM.</a:t>
            </a:r>
          </a:p>
          <a:p>
            <a:pPr lvl="1" eaLnBrk="1" hangingPunct="1">
              <a:lnSpc>
                <a:spcPct val="80000"/>
              </a:lnSpc>
            </a:pPr>
            <a:r>
              <a:rPr lang="en-US" altLang="en-US" sz="2000" dirty="0"/>
              <a:t>It is all mud at a 1 </a:t>
            </a:r>
            <a:r>
              <a:rPr lang="en-US" altLang="en-US" sz="2000" dirty="0" err="1"/>
              <a:t>ft</a:t>
            </a:r>
            <a:r>
              <a:rPr lang="en-US" altLang="en-US" sz="2000" dirty="0"/>
              <a:t> tide.</a:t>
            </a:r>
          </a:p>
          <a:p>
            <a:pPr lvl="1" eaLnBrk="1" hangingPunct="1">
              <a:lnSpc>
                <a:spcPct val="80000"/>
              </a:lnSpc>
            </a:pPr>
            <a:r>
              <a:rPr lang="en-US" altLang="en-US" sz="2000" dirty="0"/>
              <a:t>You want 2’ min depth to avoid bottom drag</a:t>
            </a:r>
          </a:p>
          <a:p>
            <a:pPr lvl="1" eaLnBrk="1" hangingPunct="1">
              <a:lnSpc>
                <a:spcPct val="80000"/>
              </a:lnSpc>
            </a:pPr>
            <a:r>
              <a:rPr lang="en-US" altLang="en-US" sz="2000" dirty="0"/>
              <a:t>Group paddles at three knots</a:t>
            </a:r>
          </a:p>
        </p:txBody>
      </p:sp>
      <p:sp>
        <p:nvSpPr>
          <p:cNvPr id="106501" name="Line 5"/>
          <p:cNvSpPr>
            <a:spLocks noChangeShapeType="1"/>
          </p:cNvSpPr>
          <p:nvPr/>
        </p:nvSpPr>
        <p:spPr bwMode="auto">
          <a:xfrm flipV="1">
            <a:off x="3368676" y="5207000"/>
            <a:ext cx="1465263" cy="598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502" name="Text Box 6"/>
          <p:cNvSpPr txBox="1">
            <a:spLocks noChangeArrowheads="1"/>
          </p:cNvSpPr>
          <p:nvPr/>
        </p:nvSpPr>
        <p:spPr bwMode="auto">
          <a:xfrm rot="-1076462">
            <a:off x="3787776" y="5022851"/>
            <a:ext cx="754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b="1">
                <a:solidFill>
                  <a:schemeClr val="tx1"/>
                </a:solidFill>
              </a:rPr>
              <a:t>1 nm</a:t>
            </a:r>
          </a:p>
        </p:txBody>
      </p:sp>
      <p:sp>
        <p:nvSpPr>
          <p:cNvPr id="106503" name="Rectangle 7"/>
          <p:cNvSpPr>
            <a:spLocks noChangeArrowheads="1"/>
          </p:cNvSpPr>
          <p:nvPr/>
        </p:nvSpPr>
        <p:spPr bwMode="auto">
          <a:xfrm>
            <a:off x="7263000" y="690563"/>
            <a:ext cx="4498693" cy="5942012"/>
          </a:xfrm>
          <a:prstGeom prst="rect">
            <a:avLst/>
          </a:prstGeom>
          <a:solidFill>
            <a:srgbClr val="E9E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80000"/>
              </a:lnSpc>
            </a:pPr>
            <a:r>
              <a:rPr lang="en-US" altLang="en-US" sz="2000" dirty="0"/>
              <a:t>Working from low tide</a:t>
            </a:r>
          </a:p>
          <a:p>
            <a:pPr lvl="1">
              <a:lnSpc>
                <a:spcPct val="80000"/>
              </a:lnSpc>
            </a:pPr>
            <a:r>
              <a:rPr lang="en-US" altLang="en-US" sz="1600" dirty="0"/>
              <a:t>Divide tide range by 12 </a:t>
            </a:r>
          </a:p>
          <a:p>
            <a:pPr lvl="2">
              <a:lnSpc>
                <a:spcPct val="80000"/>
              </a:lnSpc>
              <a:buNone/>
            </a:pPr>
            <a:r>
              <a:rPr lang="en-US" altLang="en-US" sz="1400" dirty="0"/>
              <a:t>   9 ft / 12  = ¾  ft</a:t>
            </a:r>
          </a:p>
          <a:p>
            <a:pPr lvl="1">
              <a:lnSpc>
                <a:spcPct val="80000"/>
              </a:lnSpc>
            </a:pPr>
            <a:r>
              <a:rPr lang="en-US" altLang="en-US" sz="1600" dirty="0"/>
              <a:t>Desired min depth is 3ft (2ft + mud depth of 1ft) </a:t>
            </a:r>
          </a:p>
          <a:p>
            <a:pPr lvl="1">
              <a:lnSpc>
                <a:spcPct val="80000"/>
              </a:lnSpc>
            </a:pPr>
            <a:r>
              <a:rPr lang="en-US" altLang="en-US" sz="1600" dirty="0"/>
              <a:t>Convert min tide into “12</a:t>
            </a:r>
            <a:r>
              <a:rPr lang="en-US" altLang="en-US" sz="1600" baseline="30000" dirty="0"/>
              <a:t>th</a:t>
            </a:r>
            <a:r>
              <a:rPr lang="en-US" altLang="en-US" sz="1600" dirty="0"/>
              <a:t>s”</a:t>
            </a:r>
          </a:p>
          <a:p>
            <a:pPr lvl="2">
              <a:lnSpc>
                <a:spcPct val="80000"/>
              </a:lnSpc>
              <a:buNone/>
            </a:pPr>
            <a:r>
              <a:rPr lang="en-US" altLang="en-US" sz="1400" dirty="0"/>
              <a:t>  3ft / (¾ft per segment) = 4 segments</a:t>
            </a:r>
          </a:p>
          <a:p>
            <a:pPr lvl="1">
              <a:lnSpc>
                <a:spcPct val="80000"/>
              </a:lnSpc>
            </a:pPr>
            <a:r>
              <a:rPr lang="en-US" altLang="en-US" sz="1600" dirty="0"/>
              <a:t>By the rule of 12</a:t>
            </a:r>
            <a:r>
              <a:rPr lang="en-US" altLang="en-US" sz="1600" baseline="30000" dirty="0"/>
              <a:t>th</a:t>
            </a:r>
            <a:r>
              <a:rPr lang="en-US" altLang="en-US" sz="1600" dirty="0"/>
              <a:t>s, you get to 4 segments in 2 1/3 </a:t>
            </a:r>
            <a:r>
              <a:rPr lang="en-US" altLang="en-US" sz="1600" dirty="0" err="1"/>
              <a:t>hr</a:t>
            </a:r>
            <a:r>
              <a:rPr lang="en-US" altLang="en-US" sz="1600" dirty="0"/>
              <a:t> or the group must be out 2 1/3 </a:t>
            </a:r>
            <a:r>
              <a:rPr lang="en-US" altLang="en-US" sz="1600" dirty="0" err="1"/>
              <a:t>hr</a:t>
            </a:r>
            <a:r>
              <a:rPr lang="en-US" altLang="en-US" sz="1600" dirty="0"/>
              <a:t> before 6PM or 3:40 PM.</a:t>
            </a:r>
          </a:p>
          <a:p>
            <a:pPr>
              <a:lnSpc>
                <a:spcPct val="80000"/>
              </a:lnSpc>
            </a:pPr>
            <a:r>
              <a:rPr lang="en-US" altLang="en-US" sz="2000" dirty="0"/>
              <a:t>Working from high tide to get a rough sense</a:t>
            </a:r>
          </a:p>
          <a:p>
            <a:pPr lvl="1">
              <a:lnSpc>
                <a:spcPct val="80000"/>
              </a:lnSpc>
            </a:pPr>
            <a:r>
              <a:rPr lang="en-US" altLang="en-US" sz="1600" dirty="0"/>
              <a:t>6.75 feet at 2pm (9ft – 3 * 3/4ft)</a:t>
            </a:r>
          </a:p>
          <a:p>
            <a:pPr lvl="1">
              <a:lnSpc>
                <a:spcPct val="80000"/>
              </a:lnSpc>
            </a:pPr>
            <a:r>
              <a:rPr lang="en-US" altLang="en-US" sz="1600" dirty="0"/>
              <a:t>4.5 feet at 3pm (9ft - 6 * 3/4ft)</a:t>
            </a:r>
          </a:p>
          <a:p>
            <a:pPr lvl="1">
              <a:lnSpc>
                <a:spcPct val="80000"/>
              </a:lnSpc>
            </a:pPr>
            <a:r>
              <a:rPr lang="en-US" altLang="en-US" sz="1600" dirty="0"/>
              <a:t>2.25 feet at 4pm (9ft – 9 * 3/4ft)</a:t>
            </a:r>
          </a:p>
          <a:p>
            <a:pPr eaLnBrk="1" hangingPunct="1">
              <a:lnSpc>
                <a:spcPct val="80000"/>
              </a:lnSpc>
            </a:pPr>
            <a:r>
              <a:rPr lang="en-US" altLang="en-US" sz="2000" dirty="0"/>
              <a:t>Group paddles at 3 knots, so 20 mins to go 1 nm and get out.</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So:  turn around </a:t>
            </a:r>
            <a:r>
              <a:rPr lang="en-US" altLang="en-US" sz="2000" b="1" i="1" dirty="0"/>
              <a:t>no later </a:t>
            </a:r>
            <a:r>
              <a:rPr lang="en-US" altLang="en-US" sz="2000" dirty="0"/>
              <a:t>than 3:20 PM</a:t>
            </a:r>
          </a:p>
        </p:txBody>
      </p:sp>
      <p:sp>
        <p:nvSpPr>
          <p:cNvPr id="2" name="Rectangle 1">
            <a:extLst>
              <a:ext uri="{FF2B5EF4-FFF2-40B4-BE49-F238E27FC236}">
                <a16:creationId xmlns:a16="http://schemas.microsoft.com/office/drawing/2014/main" id="{374321A4-8790-4BA5-8453-64C040FFE26F}"/>
              </a:ext>
            </a:extLst>
          </p:cNvPr>
          <p:cNvSpPr/>
          <p:nvPr/>
        </p:nvSpPr>
        <p:spPr>
          <a:xfrm>
            <a:off x="7429687" y="6381049"/>
            <a:ext cx="4061012" cy="4395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 these calculations ahead of time!</a:t>
            </a:r>
          </a:p>
        </p:txBody>
      </p:sp>
      <p:graphicFrame>
        <p:nvGraphicFramePr>
          <p:cNvPr id="11" name="Group 25">
            <a:extLst>
              <a:ext uri="{FF2B5EF4-FFF2-40B4-BE49-F238E27FC236}">
                <a16:creationId xmlns:a16="http://schemas.microsoft.com/office/drawing/2014/main" id="{17080070-1B33-41B5-AD5F-26AC7A553202}"/>
              </a:ext>
            </a:extLst>
          </p:cNvPr>
          <p:cNvGraphicFramePr>
            <a:graphicFrameLocks noGrp="1"/>
          </p:cNvGraphicFramePr>
          <p:nvPr>
            <p:extLst>
              <p:ext uri="{D42A27DB-BD31-4B8C-83A1-F6EECF244321}">
                <p14:modId xmlns:p14="http://schemas.microsoft.com/office/powerpoint/2010/main" val="3518027070"/>
              </p:ext>
            </p:extLst>
          </p:nvPr>
        </p:nvGraphicFramePr>
        <p:xfrm>
          <a:off x="99918" y="4877432"/>
          <a:ext cx="2900270" cy="1739268"/>
        </p:xfrm>
        <a:graphic>
          <a:graphicData uri="http://schemas.openxmlformats.org/drawingml/2006/table">
            <a:tbl>
              <a:tblPr/>
              <a:tblGrid>
                <a:gridCol w="1450135">
                  <a:extLst>
                    <a:ext uri="{9D8B030D-6E8A-4147-A177-3AD203B41FA5}">
                      <a16:colId xmlns:a16="http://schemas.microsoft.com/office/drawing/2014/main" val="20000"/>
                    </a:ext>
                  </a:extLst>
                </a:gridCol>
                <a:gridCol w="1450135">
                  <a:extLst>
                    <a:ext uri="{9D8B030D-6E8A-4147-A177-3AD203B41FA5}">
                      <a16:colId xmlns:a16="http://schemas.microsoft.com/office/drawing/2014/main" val="20001"/>
                    </a:ext>
                  </a:extLst>
                </a:gridCol>
              </a:tblGrid>
              <a:tr h="28592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First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84714">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Second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592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Third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84714">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Fourth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7126">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Fifth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+2/12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85920">
                <a:tc>
                  <a:txBody>
                    <a:bodyPr/>
                    <a:lstStyle/>
                    <a:p>
                      <a:pPr marL="0" marR="0" lvl="0" indent="0" algn="l"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a:ln>
                            <a:noFill/>
                          </a:ln>
                          <a:solidFill>
                            <a:srgbClr val="000000"/>
                          </a:solidFill>
                          <a:effectLst/>
                          <a:latin typeface="Arial" charset="0"/>
                          <a:cs typeface="Arial" charset="0"/>
                        </a:rPr>
                        <a:t>Sixth hour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93000"/>
                        </a:lnSpc>
                        <a:spcBef>
                          <a:spcPts val="800"/>
                        </a:spcBef>
                        <a:spcAft>
                          <a:spcPct val="0"/>
                        </a:spcAft>
                        <a:buClr>
                          <a:srgbClr val="000000"/>
                        </a:buClr>
                        <a:buSzPct val="100000"/>
                        <a:buFont typeface="Arial" charset="0"/>
                        <a:buNone/>
                        <a:tabLst/>
                      </a:pPr>
                      <a:r>
                        <a:rPr kumimoji="0" lang="en-US" sz="1400" b="0" i="0" u="none" strike="noStrike" cap="none" normalizeH="0" baseline="0" dirty="0">
                          <a:ln>
                            <a:noFill/>
                          </a:ln>
                          <a:solidFill>
                            <a:srgbClr val="000000"/>
                          </a:solidFill>
                          <a:effectLst/>
                          <a:latin typeface="Arial" charset="0"/>
                          <a:cs typeface="Arial" charset="0"/>
                        </a:rPr>
                        <a:t>+1/12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4" name="Rectangle 3">
            <a:extLst>
              <a:ext uri="{FF2B5EF4-FFF2-40B4-BE49-F238E27FC236}">
                <a16:creationId xmlns:a16="http://schemas.microsoft.com/office/drawing/2014/main" id="{A86FA11B-53D8-4298-91A4-807E4309C2CF}"/>
              </a:ext>
            </a:extLst>
          </p:cNvPr>
          <p:cNvSpPr/>
          <p:nvPr/>
        </p:nvSpPr>
        <p:spPr>
          <a:xfrm>
            <a:off x="1741489" y="5916706"/>
            <a:ext cx="1136182" cy="6841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8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fontScale="90000"/>
          </a:bodyPr>
          <a:lstStyle/>
          <a:p>
            <a:r>
              <a:rPr lang="en-US" dirty="0"/>
              <a:t>Swell &amp; Surf – NOAA, </a:t>
            </a:r>
            <a:r>
              <a:rPr lang="en-US" dirty="0" err="1"/>
              <a:t>Magicseaweed</a:t>
            </a:r>
            <a:r>
              <a:rPr lang="en-US" dirty="0"/>
              <a:t>, VHF Radio</a:t>
            </a:r>
          </a:p>
        </p:txBody>
      </p:sp>
      <p:sp>
        <p:nvSpPr>
          <p:cNvPr id="3" name="Content Placeholder 2"/>
          <p:cNvSpPr>
            <a:spLocks noGrp="1"/>
          </p:cNvSpPr>
          <p:nvPr>
            <p:ph idx="1"/>
          </p:nvPr>
        </p:nvSpPr>
        <p:spPr>
          <a:xfrm>
            <a:off x="698268" y="1537855"/>
            <a:ext cx="11255433" cy="5320145"/>
          </a:xfrm>
        </p:spPr>
        <p:txBody>
          <a:bodyPr wrap="square">
            <a:noAutofit/>
          </a:bodyPr>
          <a:lstStyle/>
          <a:p>
            <a:r>
              <a:rPr lang="en-US" sz="3200" dirty="0"/>
              <a:t>Swell is the collection of waves moving away from a storm in the ocean.</a:t>
            </a:r>
          </a:p>
          <a:p>
            <a:pPr lvl="1"/>
            <a:r>
              <a:rPr lang="en-US" sz="2800" dirty="0"/>
              <a:t>Pay attention to the direction</a:t>
            </a:r>
          </a:p>
          <a:p>
            <a:r>
              <a:rPr lang="en-US" sz="3200" dirty="0"/>
              <a:t>Swell height is an average of the largest 1/3rd of all waves</a:t>
            </a:r>
          </a:p>
          <a:p>
            <a:pPr lvl="1"/>
            <a:r>
              <a:rPr lang="en-US" sz="2800" dirty="0"/>
              <a:t>1 in 100 (1 every ~15 min) will be 1.5x this, 1 in 1000 (1 every ~2.8 hours) will be 2x this </a:t>
            </a:r>
          </a:p>
          <a:p>
            <a:r>
              <a:rPr lang="en-US" sz="3200" dirty="0"/>
              <a:t>Swell period is literally the time it takes for successive waves to pass the same point in seconds. </a:t>
            </a:r>
          </a:p>
          <a:p>
            <a:pPr lvl="1"/>
            <a:r>
              <a:rPr lang="en-US" sz="2800" dirty="0"/>
              <a:t>Practically, the peak period of a swell gives a great idea of how powerful the swell is and the size of the surf it will create</a:t>
            </a:r>
          </a:p>
        </p:txBody>
      </p:sp>
    </p:spTree>
    <p:extLst>
      <p:ext uri="{BB962C8B-B14F-4D97-AF65-F5344CB8AC3E}">
        <p14:creationId xmlns:p14="http://schemas.microsoft.com/office/powerpoint/2010/main" val="39474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normAutofit fontScale="90000"/>
          </a:bodyPr>
          <a:lstStyle/>
          <a:p>
            <a:r>
              <a:rPr lang="en-US" dirty="0"/>
              <a:t>Swell &amp; Surf – NOAA, </a:t>
            </a:r>
            <a:r>
              <a:rPr lang="en-US" dirty="0" err="1"/>
              <a:t>Magicseaweed</a:t>
            </a:r>
            <a:r>
              <a:rPr lang="en-US" dirty="0"/>
              <a:t>, VHF Radio</a:t>
            </a:r>
          </a:p>
        </p:txBody>
      </p:sp>
      <p:sp>
        <p:nvSpPr>
          <p:cNvPr id="3" name="Content Placeholder 2"/>
          <p:cNvSpPr>
            <a:spLocks noGrp="1"/>
          </p:cNvSpPr>
          <p:nvPr>
            <p:ph idx="1"/>
          </p:nvPr>
        </p:nvSpPr>
        <p:spPr>
          <a:xfrm>
            <a:off x="698268" y="1612669"/>
            <a:ext cx="11255433" cy="5020888"/>
          </a:xfrm>
        </p:spPr>
        <p:txBody>
          <a:bodyPr wrap="square">
            <a:noAutofit/>
          </a:bodyPr>
          <a:lstStyle/>
          <a:p>
            <a:r>
              <a:rPr lang="en-US" sz="3200" dirty="0"/>
              <a:t>Doubling the period gives about a 50% increase in the height of the breaking waves from the same sized swell (and *</a:t>
            </a:r>
            <a:r>
              <a:rPr lang="en-US" sz="3200" b="1" dirty="0"/>
              <a:t>much</a:t>
            </a:r>
            <a:r>
              <a:rPr lang="en-US" sz="3200" dirty="0"/>
              <a:t>* more power to the waves – there is more water in each wave). </a:t>
            </a:r>
          </a:p>
          <a:p>
            <a:pPr lvl="1"/>
            <a:r>
              <a:rPr lang="en-US" sz="2800" dirty="0"/>
              <a:t>4ft @ 10 seconds = 6ft breaking waves; 4ft @ 20 seconds = 9ft breaking waves</a:t>
            </a:r>
          </a:p>
          <a:p>
            <a:r>
              <a:rPr lang="en-US" sz="3200" dirty="0"/>
              <a:t>The increase in wave height begins to occur at depths of around one half of the wavelength.</a:t>
            </a:r>
          </a:p>
          <a:p>
            <a:r>
              <a:rPr lang="en-US" sz="3200" dirty="0"/>
              <a:t>In general, a wave will start to break when it reaches a water depth of 1.3 times the wave height.</a:t>
            </a:r>
          </a:p>
          <a:p>
            <a:pPr fontAlgn="base"/>
            <a:r>
              <a:rPr lang="en-US" sz="3200" dirty="0"/>
              <a:t>The steeper the beach, the bigger the waves</a:t>
            </a:r>
          </a:p>
        </p:txBody>
      </p:sp>
    </p:spTree>
    <p:extLst>
      <p:ext uri="{BB962C8B-B14F-4D97-AF65-F5344CB8AC3E}">
        <p14:creationId xmlns:p14="http://schemas.microsoft.com/office/powerpoint/2010/main" val="306403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Guessing the size of breaking waves</a:t>
            </a:r>
          </a:p>
        </p:txBody>
      </p:sp>
      <p:sp>
        <p:nvSpPr>
          <p:cNvPr id="3" name="Content Placeholder 2"/>
          <p:cNvSpPr>
            <a:spLocks noGrp="1"/>
          </p:cNvSpPr>
          <p:nvPr>
            <p:ph idx="1"/>
          </p:nvPr>
        </p:nvSpPr>
        <p:spPr>
          <a:xfrm>
            <a:off x="838200" y="1825625"/>
            <a:ext cx="10719216" cy="4844998"/>
          </a:xfrm>
        </p:spPr>
        <p:txBody>
          <a:bodyPr>
            <a:normAutofit/>
          </a:bodyPr>
          <a:lstStyle/>
          <a:p>
            <a:pPr marL="0" indent="0">
              <a:buNone/>
            </a:pPr>
            <a:r>
              <a:rPr lang="en-US" sz="4000" dirty="0"/>
              <a:t>Use the larger of:</a:t>
            </a:r>
          </a:p>
          <a:p>
            <a:r>
              <a:rPr lang="en-US" sz="3200" dirty="0"/>
              <a:t>Half the swell period in seconds, converted to feet</a:t>
            </a:r>
          </a:p>
          <a:p>
            <a:r>
              <a:rPr lang="en-US" sz="3200" dirty="0"/>
              <a:t>Combine the height of the swell and wind waves and multiply by 1.3</a:t>
            </a:r>
          </a:p>
          <a:p>
            <a:r>
              <a:rPr lang="en-US" sz="3200" dirty="0"/>
              <a:t>Example:</a:t>
            </a:r>
          </a:p>
          <a:p>
            <a:pPr lvl="1"/>
            <a:r>
              <a:rPr lang="en-US" dirty="0"/>
              <a:t>We have 4-foot swell with a 16-second period, and 1-foot wind waves</a:t>
            </a:r>
          </a:p>
          <a:p>
            <a:pPr lvl="1"/>
            <a:r>
              <a:rPr lang="en-US" dirty="0"/>
              <a:t>By formula 1, waves with a 16-second period could result in 8-foot breakers</a:t>
            </a:r>
          </a:p>
          <a:p>
            <a:pPr lvl="1"/>
            <a:r>
              <a:rPr lang="en-US" dirty="0"/>
              <a:t>By formula 2, 4-foot swell plus 1-foot wind waves times 1.3 gives (4+1)*1.3=6.5-foot breakers </a:t>
            </a:r>
          </a:p>
          <a:p>
            <a:pPr lvl="1"/>
            <a:r>
              <a:rPr lang="en-US" dirty="0"/>
              <a:t>So it’s going to be a big day.  Take out the camera, not the boat</a:t>
            </a:r>
          </a:p>
          <a:p>
            <a:pPr lvl="1"/>
            <a:endParaRPr lang="en-US" dirty="0"/>
          </a:p>
        </p:txBody>
      </p:sp>
    </p:spTree>
    <p:extLst>
      <p:ext uri="{BB962C8B-B14F-4D97-AF65-F5344CB8AC3E}">
        <p14:creationId xmlns:p14="http://schemas.microsoft.com/office/powerpoint/2010/main" val="27571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Swell and Surf</a:t>
            </a:r>
          </a:p>
        </p:txBody>
      </p:sp>
      <p:sp>
        <p:nvSpPr>
          <p:cNvPr id="3" name="Content Placeholder 2"/>
          <p:cNvSpPr>
            <a:spLocks noGrp="1"/>
          </p:cNvSpPr>
          <p:nvPr>
            <p:ph idx="1"/>
          </p:nvPr>
        </p:nvSpPr>
        <p:spPr/>
        <p:txBody>
          <a:bodyPr>
            <a:normAutofit/>
          </a:bodyPr>
          <a:lstStyle/>
          <a:p>
            <a:r>
              <a:rPr lang="en-US" sz="4000" dirty="0"/>
              <a:t>What is the surf going to be like at Lincoln City in two days?   What swells make it up, and what will the wind be doing as the day progresses?</a:t>
            </a:r>
          </a:p>
          <a:p>
            <a:r>
              <a:rPr lang="en-US" sz="4000" dirty="0"/>
              <a:t>What is the NOAA Marine forecast for offshore of Lincoln City at the same time?</a:t>
            </a:r>
          </a:p>
        </p:txBody>
      </p:sp>
    </p:spTree>
    <p:extLst>
      <p:ext uri="{BB962C8B-B14F-4D97-AF65-F5344CB8AC3E}">
        <p14:creationId xmlns:p14="http://schemas.microsoft.com/office/powerpoint/2010/main" val="1135308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reiradeti.com.br/wp-content/uploads/2014/08/empregos-mercado-trabal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8779328" y="2482857"/>
            <a:ext cx="3243947"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800" b="1" dirty="0"/>
              <a:t>Weather</a:t>
            </a:r>
          </a:p>
          <a:p>
            <a:pPr lvl="1"/>
            <a:r>
              <a:rPr lang="en-US" sz="2800" b="1" dirty="0"/>
              <a:t>Teaching Physical Skills</a:t>
            </a:r>
          </a:p>
          <a:p>
            <a:pPr lvl="1"/>
            <a:r>
              <a:rPr lang="en-US" sz="2800" b="1" dirty="0"/>
              <a:t>Marine geology, hydrology, and biology</a:t>
            </a:r>
          </a:p>
          <a:p>
            <a:pPr lvl="1"/>
            <a:r>
              <a:rPr lang="en-US" sz="2800" b="1" dirty="0"/>
              <a:t>Native Cultures</a:t>
            </a:r>
          </a:p>
          <a:p>
            <a:pPr lvl="1"/>
            <a:r>
              <a:rPr lang="en-US" sz="2800" b="1" dirty="0"/>
              <a:t>Ropes and Knots</a:t>
            </a:r>
          </a:p>
          <a:p>
            <a:pPr lvl="1"/>
            <a:r>
              <a:rPr lang="en-US" sz="2800" b="1" dirty="0"/>
              <a:t>Boat and paddle design</a:t>
            </a:r>
          </a:p>
          <a:p>
            <a:pPr lvl="1"/>
            <a:r>
              <a:rPr lang="en-US" sz="2800" b="1" dirty="0"/>
              <a:t>Camping out of a boat</a:t>
            </a:r>
          </a:p>
          <a:p>
            <a:pPr lvl="1"/>
            <a:r>
              <a:rPr lang="en-US" sz="2800" b="1" dirty="0"/>
              <a:t>Etc.</a:t>
            </a:r>
          </a:p>
        </p:txBody>
      </p:sp>
      <p:sp>
        <p:nvSpPr>
          <p:cNvPr id="3" name="Content Placeholder 2"/>
          <p:cNvSpPr>
            <a:spLocks noGrp="1"/>
          </p:cNvSpPr>
          <p:nvPr>
            <p:ph idx="1"/>
          </p:nvPr>
        </p:nvSpPr>
        <p:spPr>
          <a:xfrm>
            <a:off x="5752214" y="2465394"/>
            <a:ext cx="3423684" cy="4351338"/>
          </a:xfrm>
        </p:spPr>
        <p:txBody>
          <a:bodyPr>
            <a:normAutofit fontScale="92500" lnSpcReduction="20000"/>
          </a:bodyPr>
          <a:lstStyle/>
          <a:p>
            <a:pPr lvl="1"/>
            <a:r>
              <a:rPr lang="en-US" sz="2800" b="1" dirty="0"/>
              <a:t>Rolling</a:t>
            </a:r>
          </a:p>
          <a:p>
            <a:pPr lvl="1"/>
            <a:r>
              <a:rPr lang="en-US" sz="2800" b="1" dirty="0"/>
              <a:t>Moving-Water Paddling</a:t>
            </a:r>
          </a:p>
          <a:p>
            <a:pPr lvl="1"/>
            <a:r>
              <a:rPr lang="en-US" sz="2800" b="1" dirty="0"/>
              <a:t>Rescue Techniques</a:t>
            </a:r>
          </a:p>
          <a:p>
            <a:pPr lvl="1"/>
            <a:r>
              <a:rPr lang="en-US" sz="2800" b="1" dirty="0"/>
              <a:t>Towing</a:t>
            </a:r>
          </a:p>
          <a:p>
            <a:pPr lvl="1"/>
            <a:r>
              <a:rPr lang="en-US" sz="2800" b="1" dirty="0"/>
              <a:t>Tidal/Trip Planning</a:t>
            </a:r>
          </a:p>
          <a:p>
            <a:pPr lvl="1"/>
            <a:r>
              <a:rPr lang="en-US" sz="2800" b="1" dirty="0"/>
              <a:t>Navigation in Conditions</a:t>
            </a:r>
          </a:p>
          <a:p>
            <a:pPr lvl="1"/>
            <a:r>
              <a:rPr lang="en-US" sz="2800" b="1" dirty="0"/>
              <a:t>Group and Incident Management</a:t>
            </a:r>
          </a:p>
          <a:p>
            <a:endParaRPr lang="en-US" b="1" dirty="0"/>
          </a:p>
        </p:txBody>
      </p:sp>
      <p:sp>
        <p:nvSpPr>
          <p:cNvPr id="4" name="Rectangle 3"/>
          <p:cNvSpPr/>
          <p:nvPr/>
        </p:nvSpPr>
        <p:spPr>
          <a:xfrm>
            <a:off x="1481254" y="2465394"/>
            <a:ext cx="2665410" cy="923330"/>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Paddling</a:t>
            </a:r>
          </a:p>
        </p:txBody>
      </p:sp>
      <p:sp>
        <p:nvSpPr>
          <p:cNvPr id="8" name="Title 1"/>
          <p:cNvSpPr txBox="1">
            <a:spLocks/>
          </p:cNvSpPr>
          <p:nvPr/>
        </p:nvSpPr>
        <p:spPr>
          <a:xfrm>
            <a:off x="277589" y="125982"/>
            <a:ext cx="11745686" cy="7436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Lifelong Learning – it’s about more than moving the boat!</a:t>
            </a:r>
          </a:p>
        </p:txBody>
      </p:sp>
      <p:sp>
        <p:nvSpPr>
          <p:cNvPr id="6" name="Rectangle 5"/>
          <p:cNvSpPr/>
          <p:nvPr/>
        </p:nvSpPr>
        <p:spPr>
          <a:xfrm>
            <a:off x="506184" y="1546963"/>
            <a:ext cx="11685815" cy="646331"/>
          </a:xfrm>
          <a:prstGeom prst="rect">
            <a:avLst/>
          </a:prstGeom>
        </p:spPr>
        <p:txBody>
          <a:bodyPr wrap="square">
            <a:spAutoFit/>
          </a:bodyPr>
          <a:lstStyle/>
          <a:p>
            <a:pPr lvl="1" algn="ctr"/>
            <a:r>
              <a:rPr lang="en-US" sz="3600" b="1" dirty="0"/>
              <a:t>Effective Paddling, Turning, Edging, Steering</a:t>
            </a:r>
          </a:p>
        </p:txBody>
      </p:sp>
    </p:spTree>
    <p:extLst>
      <p:ext uri="{BB962C8B-B14F-4D97-AF65-F5344CB8AC3E}">
        <p14:creationId xmlns:p14="http://schemas.microsoft.com/office/powerpoint/2010/main" val="424341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Group in Boomers/Rock Gardens</a:t>
            </a:r>
          </a:p>
        </p:txBody>
      </p:sp>
      <p:sp>
        <p:nvSpPr>
          <p:cNvPr id="3" name="Content Placeholder 2"/>
          <p:cNvSpPr>
            <a:spLocks noGrp="1"/>
          </p:cNvSpPr>
          <p:nvPr>
            <p:ph idx="1"/>
          </p:nvPr>
        </p:nvSpPr>
        <p:spPr>
          <a:xfrm>
            <a:off x="215151" y="1436915"/>
            <a:ext cx="5880849" cy="4874985"/>
          </a:xfrm>
        </p:spPr>
        <p:txBody>
          <a:bodyPr>
            <a:normAutofit lnSpcReduction="10000"/>
          </a:bodyPr>
          <a:lstStyle/>
          <a:p>
            <a:r>
              <a:rPr lang="en-US" sz="3600" dirty="0"/>
              <a:t>Use people as buoys to paddle around (to avoid hazards)</a:t>
            </a:r>
          </a:p>
          <a:p>
            <a:r>
              <a:rPr lang="en-US" sz="3600" dirty="0"/>
              <a:t>Move people from safe-zone to safe-zone</a:t>
            </a:r>
          </a:p>
          <a:p>
            <a:r>
              <a:rPr lang="en-US" sz="3600" dirty="0"/>
              <a:t>Always keep an eye to the sea for the next set/sneaker wave</a:t>
            </a:r>
          </a:p>
          <a:p>
            <a:r>
              <a:rPr lang="en-US" sz="3600" dirty="0"/>
              <a:t>Take.  Your.  Time.</a:t>
            </a:r>
          </a:p>
        </p:txBody>
      </p:sp>
      <p:pic>
        <p:nvPicPr>
          <p:cNvPr id="4" name="Picture 3">
            <a:extLst>
              <a:ext uri="{FF2B5EF4-FFF2-40B4-BE49-F238E27FC236}">
                <a16:creationId xmlns:a16="http://schemas.microsoft.com/office/drawing/2014/main" id="{C0E32251-DBB3-4D5C-8DFF-342C87642765}"/>
              </a:ext>
            </a:extLst>
          </p:cNvPr>
          <p:cNvPicPr>
            <a:picLocks noChangeAspect="1"/>
          </p:cNvPicPr>
          <p:nvPr/>
        </p:nvPicPr>
        <p:blipFill>
          <a:blip r:embed="rId2"/>
          <a:stretch>
            <a:fillRect/>
          </a:stretch>
        </p:blipFill>
        <p:spPr>
          <a:xfrm>
            <a:off x="5902397" y="1652956"/>
            <a:ext cx="6170540" cy="4307254"/>
          </a:xfrm>
          <a:prstGeom prst="rect">
            <a:avLst/>
          </a:prstGeom>
        </p:spPr>
      </p:pic>
    </p:spTree>
    <p:extLst>
      <p:ext uri="{BB962C8B-B14F-4D97-AF65-F5344CB8AC3E}">
        <p14:creationId xmlns:p14="http://schemas.microsoft.com/office/powerpoint/2010/main" val="21919468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a group in the Surf Zone</a:t>
            </a:r>
          </a:p>
        </p:txBody>
      </p:sp>
      <p:sp>
        <p:nvSpPr>
          <p:cNvPr id="3" name="Content Placeholder 2"/>
          <p:cNvSpPr>
            <a:spLocks noGrp="1"/>
          </p:cNvSpPr>
          <p:nvPr>
            <p:ph idx="1"/>
          </p:nvPr>
        </p:nvSpPr>
        <p:spPr>
          <a:xfrm>
            <a:off x="838200" y="1825624"/>
            <a:ext cx="10704226" cy="5032376"/>
          </a:xfrm>
        </p:spPr>
        <p:txBody>
          <a:bodyPr>
            <a:normAutofit/>
          </a:bodyPr>
          <a:lstStyle/>
          <a:p>
            <a:r>
              <a:rPr lang="en-US" dirty="0"/>
              <a:t>Land everyone, starting with an experienced person to tell those coming in to hold, move forward, etc. and another person with the group to sequence people in</a:t>
            </a:r>
          </a:p>
          <a:p>
            <a:pPr lvl="1"/>
            <a:r>
              <a:rPr lang="en-US" dirty="0"/>
              <a:t>Weaker people first is one strategy</a:t>
            </a:r>
          </a:p>
          <a:p>
            <a:r>
              <a:rPr lang="en-US" dirty="0"/>
              <a:t>Once everyone on shore, debrief</a:t>
            </a:r>
          </a:p>
          <a:p>
            <a:r>
              <a:rPr lang="en-US" dirty="0"/>
              <a:t>Then consider releasing those people who want to go out to play some more</a:t>
            </a:r>
          </a:p>
          <a:p>
            <a:r>
              <a:rPr lang="en-US" dirty="0"/>
              <a:t>Make sure the surfing circuit is agreed upon and fully understood before they launch</a:t>
            </a:r>
          </a:p>
          <a:p>
            <a:r>
              <a:rPr lang="en-US" dirty="0"/>
              <a:t>Set a time when the group needs to move on to its next activity, and players need to agree to come in when they get the signal</a:t>
            </a:r>
          </a:p>
        </p:txBody>
      </p:sp>
    </p:spTree>
    <p:extLst>
      <p:ext uri="{BB962C8B-B14F-4D97-AF65-F5344CB8AC3E}">
        <p14:creationId xmlns:p14="http://schemas.microsoft.com/office/powerpoint/2010/main" val="27753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Conditions and Trip planning (OOPS or personal)</a:t>
            </a:r>
          </a:p>
        </p:txBody>
      </p:sp>
      <p:sp>
        <p:nvSpPr>
          <p:cNvPr id="3" name="Content Placeholder 2"/>
          <p:cNvSpPr>
            <a:spLocks noGrp="1"/>
          </p:cNvSpPr>
          <p:nvPr>
            <p:ph idx="1"/>
          </p:nvPr>
        </p:nvSpPr>
        <p:spPr>
          <a:xfrm>
            <a:off x="648393" y="1496290"/>
            <a:ext cx="10705407" cy="5361709"/>
          </a:xfrm>
        </p:spPr>
        <p:txBody>
          <a:bodyPr>
            <a:normAutofit lnSpcReduction="10000"/>
          </a:bodyPr>
          <a:lstStyle/>
          <a:p>
            <a:r>
              <a:rPr lang="en-US" sz="3200" dirty="0"/>
              <a:t>Weeks or months before:</a:t>
            </a:r>
          </a:p>
          <a:p>
            <a:pPr lvl="1"/>
            <a:r>
              <a:rPr lang="en-US" sz="2800" dirty="0"/>
              <a:t>Talk to people who have been to the location before, post questions on the listserv or Facebook, and look at </a:t>
            </a:r>
            <a:r>
              <a:rPr lang="en-US" sz="2800" dirty="0">
                <a:hlinkClick r:id="rId2"/>
              </a:rPr>
              <a:t>https://www.oopskayak.org/location-information</a:t>
            </a:r>
            <a:r>
              <a:rPr lang="en-US" sz="2800" dirty="0"/>
              <a:t> and on </a:t>
            </a:r>
            <a:r>
              <a:rPr lang="en-US" sz="2800" dirty="0">
                <a:hlinkClick r:id="rId3"/>
              </a:rPr>
              <a:t>https://oopskayak.org/Location-Information-Forum</a:t>
            </a:r>
            <a:r>
              <a:rPr lang="en-US" sz="2800" dirty="0"/>
              <a:t> </a:t>
            </a:r>
          </a:p>
          <a:p>
            <a:pPr lvl="1"/>
            <a:r>
              <a:rPr lang="en-US" sz="2800" dirty="0"/>
              <a:t>Look up average air temperatures, guess water temperatures</a:t>
            </a:r>
          </a:p>
          <a:p>
            <a:pPr lvl="1"/>
            <a:r>
              <a:rPr lang="en-US" sz="2800" dirty="0"/>
              <a:t>Sunrise, sunset, possible landings</a:t>
            </a:r>
          </a:p>
          <a:p>
            <a:pPr lvl="1"/>
            <a:r>
              <a:rPr lang="en-US" sz="2800" dirty="0"/>
              <a:t>Tides &amp; currents</a:t>
            </a:r>
          </a:p>
          <a:p>
            <a:pPr lvl="1"/>
            <a:r>
              <a:rPr lang="en-US" sz="2800" dirty="0"/>
              <a:t>If the idea looks reasonable, submit your trip proposal</a:t>
            </a:r>
          </a:p>
          <a:p>
            <a:r>
              <a:rPr lang="en-US" sz="3200" dirty="0"/>
              <a:t>1 Week before the trip:</a:t>
            </a:r>
          </a:p>
          <a:p>
            <a:pPr lvl="1"/>
            <a:r>
              <a:rPr lang="en-US" sz="2800" dirty="0"/>
              <a:t>Start checking weather forecasts, especially wind</a:t>
            </a:r>
          </a:p>
          <a:p>
            <a:pPr lvl="1"/>
            <a:r>
              <a:rPr lang="en-US" sz="2800" dirty="0"/>
              <a:t>Check currents forecasts, water flow if applicable</a:t>
            </a:r>
          </a:p>
          <a:p>
            <a:pPr lvl="1"/>
            <a:r>
              <a:rPr lang="en-US" sz="2800" dirty="0"/>
              <a:t>Check surf and swell forecasts</a:t>
            </a:r>
          </a:p>
        </p:txBody>
      </p:sp>
    </p:spTree>
    <p:extLst>
      <p:ext uri="{BB962C8B-B14F-4D97-AF65-F5344CB8AC3E}">
        <p14:creationId xmlns:p14="http://schemas.microsoft.com/office/powerpoint/2010/main" val="3302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Conditions and Trip planning (OOPS or personal)</a:t>
            </a:r>
          </a:p>
        </p:txBody>
      </p:sp>
      <p:sp>
        <p:nvSpPr>
          <p:cNvPr id="3" name="Content Placeholder 2"/>
          <p:cNvSpPr>
            <a:spLocks noGrp="1"/>
          </p:cNvSpPr>
          <p:nvPr>
            <p:ph idx="1"/>
          </p:nvPr>
        </p:nvSpPr>
        <p:spPr>
          <a:xfrm>
            <a:off x="648393" y="1496290"/>
            <a:ext cx="10705407" cy="5361709"/>
          </a:xfrm>
        </p:spPr>
        <p:txBody>
          <a:bodyPr>
            <a:normAutofit lnSpcReduction="10000"/>
          </a:bodyPr>
          <a:lstStyle/>
          <a:p>
            <a:r>
              <a:rPr lang="en-US" sz="3200" dirty="0"/>
              <a:t>2 days before:</a:t>
            </a:r>
          </a:p>
          <a:p>
            <a:pPr lvl="1"/>
            <a:r>
              <a:rPr lang="en-US" sz="2800" dirty="0"/>
              <a:t>Go/no-go based on weather, wind,  currents, flow rates, surf, and swell</a:t>
            </a:r>
          </a:p>
          <a:p>
            <a:r>
              <a:rPr lang="en-US" sz="3200" dirty="0"/>
              <a:t>Day before and Morning of:</a:t>
            </a:r>
          </a:p>
          <a:p>
            <a:pPr lvl="1"/>
            <a:r>
              <a:rPr lang="en-US" sz="2800" dirty="0"/>
              <a:t>Continue to check weather, wind,  currents, flow rates, surf, and swell and switch to Plan B if necessary</a:t>
            </a:r>
          </a:p>
          <a:p>
            <a:pPr lvl="1"/>
            <a:r>
              <a:rPr lang="en-US" sz="2800" dirty="0"/>
              <a:t>Write down pertinent information on your boat (tides, weather, etc.)</a:t>
            </a:r>
          </a:p>
          <a:p>
            <a:r>
              <a:rPr lang="en-US" sz="3200" dirty="0"/>
              <a:t>The Day After:  </a:t>
            </a:r>
          </a:p>
          <a:p>
            <a:pPr lvl="1"/>
            <a:r>
              <a:rPr lang="en-US" sz="2800" dirty="0"/>
              <a:t>Document on Facebook and at </a:t>
            </a:r>
            <a:r>
              <a:rPr lang="en-US" sz="2800" dirty="0">
                <a:hlinkClick r:id="rId2"/>
              </a:rPr>
              <a:t>https://oopskayak.org/Location-Information-Forum</a:t>
            </a:r>
            <a:r>
              <a:rPr lang="en-US" sz="2800" dirty="0"/>
              <a:t> for the next person</a:t>
            </a:r>
          </a:p>
          <a:p>
            <a:pPr lvl="1"/>
            <a:r>
              <a:rPr lang="en-US" sz="2800" dirty="0"/>
              <a:t>File your trip report</a:t>
            </a:r>
          </a:p>
        </p:txBody>
      </p:sp>
    </p:spTree>
    <p:extLst>
      <p:ext uri="{BB962C8B-B14F-4D97-AF65-F5344CB8AC3E}">
        <p14:creationId xmlns:p14="http://schemas.microsoft.com/office/powerpoint/2010/main" val="35120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a:xfrm>
            <a:off x="838200" y="1825625"/>
            <a:ext cx="10515600" cy="4680106"/>
          </a:xfrm>
        </p:spPr>
        <p:txBody>
          <a:bodyPr>
            <a:normAutofit lnSpcReduction="10000"/>
          </a:bodyPr>
          <a:lstStyle/>
          <a:p>
            <a:r>
              <a:rPr lang="en-US" sz="3600" dirty="0"/>
              <a:t>Don’t be surprised by what you experience during the paddle!</a:t>
            </a:r>
          </a:p>
          <a:p>
            <a:pPr lvl="1"/>
            <a:r>
              <a:rPr lang="en-US" sz="3200" dirty="0"/>
              <a:t>At least what can be predicted by available evidence</a:t>
            </a:r>
          </a:p>
          <a:p>
            <a:pPr lvl="1"/>
            <a:r>
              <a:rPr lang="en-US" sz="3200" dirty="0"/>
              <a:t>Pay attention to the conditions at the end of the day as well as at the start</a:t>
            </a:r>
          </a:p>
          <a:p>
            <a:r>
              <a:rPr lang="en-US" sz="3600" dirty="0"/>
              <a:t>There are plenty of resources – no excuses</a:t>
            </a:r>
          </a:p>
          <a:p>
            <a:pPr lvl="1"/>
            <a:r>
              <a:rPr lang="en-US" sz="3200" dirty="0"/>
              <a:t>Double-check with other participants – does everyone agree with what to expect?</a:t>
            </a:r>
          </a:p>
          <a:p>
            <a:r>
              <a:rPr lang="en-US" sz="3600" dirty="0">
                <a:highlight>
                  <a:srgbClr val="FFFF00"/>
                </a:highlight>
              </a:rPr>
              <a:t>Everyone</a:t>
            </a:r>
            <a:r>
              <a:rPr lang="en-US" sz="3600" dirty="0"/>
              <a:t> needs to do this homework</a:t>
            </a:r>
          </a:p>
        </p:txBody>
      </p:sp>
    </p:spTree>
    <p:extLst>
      <p:ext uri="{BB962C8B-B14F-4D97-AF65-F5344CB8AC3E}">
        <p14:creationId xmlns:p14="http://schemas.microsoft.com/office/powerpoint/2010/main" val="37103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25625"/>
            <a:ext cx="10515600" cy="4771118"/>
          </a:xfrm>
        </p:spPr>
        <p:txBody>
          <a:bodyPr>
            <a:normAutofit/>
          </a:bodyPr>
          <a:lstStyle/>
          <a:p>
            <a:r>
              <a:rPr lang="en-US" dirty="0"/>
              <a:t>Goals</a:t>
            </a:r>
          </a:p>
          <a:p>
            <a:r>
              <a:rPr lang="en-US" dirty="0"/>
              <a:t>Logistics and Legal</a:t>
            </a:r>
          </a:p>
          <a:p>
            <a:r>
              <a:rPr lang="en-US" dirty="0"/>
              <a:t>Trip Planning</a:t>
            </a:r>
          </a:p>
          <a:p>
            <a:pPr lvl="1"/>
            <a:r>
              <a:rPr lang="en-US" dirty="0"/>
              <a:t>Trip Levels, Skills</a:t>
            </a:r>
          </a:p>
          <a:p>
            <a:pPr lvl="1"/>
            <a:r>
              <a:rPr lang="en-US" dirty="0"/>
              <a:t>Conditions</a:t>
            </a:r>
          </a:p>
          <a:p>
            <a:pPr lvl="1"/>
            <a:r>
              <a:rPr lang="en-US" dirty="0"/>
              <a:t>Safety &amp; Risk Assessment</a:t>
            </a:r>
          </a:p>
          <a:p>
            <a:pPr lvl="1"/>
            <a:r>
              <a:rPr lang="en-US" dirty="0"/>
              <a:t>Medical Issues</a:t>
            </a:r>
          </a:p>
          <a:p>
            <a:r>
              <a:rPr lang="en-US" dirty="0"/>
              <a:t>Group and Incident management</a:t>
            </a:r>
          </a:p>
        </p:txBody>
      </p:sp>
      <p:sp>
        <p:nvSpPr>
          <p:cNvPr id="4" name="Right Arrow 3"/>
          <p:cNvSpPr/>
          <p:nvPr/>
        </p:nvSpPr>
        <p:spPr>
          <a:xfrm>
            <a:off x="903513" y="3947291"/>
            <a:ext cx="643467" cy="622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130" y="-36946"/>
            <a:ext cx="7288870" cy="4570121"/>
          </a:xfrm>
          <a:prstGeom prst="rect">
            <a:avLst/>
          </a:prstGeom>
        </p:spPr>
      </p:pic>
    </p:spTree>
    <p:extLst>
      <p:ext uri="{BB962C8B-B14F-4D97-AF65-F5344CB8AC3E}">
        <p14:creationId xmlns:p14="http://schemas.microsoft.com/office/powerpoint/2010/main" val="987060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Safety: general principles</a:t>
            </a:r>
          </a:p>
        </p:txBody>
      </p:sp>
      <p:sp>
        <p:nvSpPr>
          <p:cNvPr id="50179" name="Rectangle 4"/>
          <p:cNvSpPr>
            <a:spLocks noChangeArrowheads="1"/>
          </p:cNvSpPr>
          <p:nvPr/>
        </p:nvSpPr>
        <p:spPr bwMode="auto">
          <a:xfrm>
            <a:off x="1273628" y="3380014"/>
            <a:ext cx="9764485" cy="80010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50180" name="Rectangle 5"/>
          <p:cNvSpPr>
            <a:spLocks noChangeArrowheads="1"/>
          </p:cNvSpPr>
          <p:nvPr/>
        </p:nvSpPr>
        <p:spPr bwMode="auto">
          <a:xfrm>
            <a:off x="1273629" y="4972051"/>
            <a:ext cx="9764485" cy="971549"/>
          </a:xfrm>
          <a:prstGeom prst="rect">
            <a:avLst/>
          </a:prstGeom>
          <a:solidFill>
            <a:srgbClr val="E1FF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50181" name="Rectangle 6"/>
          <p:cNvSpPr>
            <a:spLocks noChangeArrowheads="1"/>
          </p:cNvSpPr>
          <p:nvPr/>
        </p:nvSpPr>
        <p:spPr bwMode="auto">
          <a:xfrm>
            <a:off x="1273629" y="4180114"/>
            <a:ext cx="9764485" cy="791937"/>
          </a:xfrm>
          <a:prstGeom prst="rect">
            <a:avLst/>
          </a:prstGeom>
          <a:solidFill>
            <a:srgbClr val="F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50182" name="Rectangle 3"/>
          <p:cNvSpPr>
            <a:spLocks noGrp="1" noChangeArrowheads="1"/>
          </p:cNvSpPr>
          <p:nvPr>
            <p:ph type="body" idx="1"/>
          </p:nvPr>
        </p:nvSpPr>
        <p:spPr>
          <a:xfrm>
            <a:off x="838200" y="1825625"/>
            <a:ext cx="10515600" cy="4901746"/>
          </a:xfrm>
        </p:spPr>
        <p:txBody>
          <a:bodyPr>
            <a:normAutofit/>
          </a:bodyPr>
          <a:lstStyle/>
          <a:p>
            <a:pPr eaLnBrk="1" hangingPunct="1"/>
            <a:r>
              <a:rPr lang="en-US" altLang="en-US" sz="3200" dirty="0"/>
              <a:t>Everybody is responsible for safety: but the trip organizer has additional considerations.</a:t>
            </a:r>
          </a:p>
          <a:p>
            <a:pPr eaLnBrk="1" hangingPunct="1"/>
            <a:r>
              <a:rPr lang="en-US" altLang="en-US" sz="3200" dirty="0"/>
              <a:t>Three key principles</a:t>
            </a:r>
          </a:p>
          <a:p>
            <a:pPr lvl="1" eaLnBrk="1" hangingPunct="1"/>
            <a:r>
              <a:rPr lang="en-US" altLang="en-US" sz="2800" dirty="0"/>
              <a:t>Hazards: Anticipate and avoid them, but don’t assume you can always avoid hazards … be prepared to deal with them.  </a:t>
            </a:r>
          </a:p>
          <a:p>
            <a:pPr lvl="1" eaLnBrk="1" hangingPunct="1"/>
            <a:r>
              <a:rPr lang="en-US" altLang="en-US" sz="2800" dirty="0"/>
              <a:t>Risk Assessment … have a system to quickly assess risks and keep updating your assessment as the trip unfolds.</a:t>
            </a:r>
          </a:p>
          <a:p>
            <a:pPr lvl="1" eaLnBrk="1" hangingPunct="1"/>
            <a:r>
              <a:rPr lang="en-US" altLang="en-US" sz="2800" dirty="0"/>
              <a:t>Medical emergencies … Understand the most common medical emergencies OOPS members are likely to face and be ready.</a:t>
            </a:r>
          </a:p>
          <a:p>
            <a:r>
              <a:rPr lang="en-US" altLang="en-US" sz="3200" dirty="0"/>
              <a:t>All of this applies to private paddles as well as club paddles</a:t>
            </a:r>
          </a:p>
        </p:txBody>
      </p:sp>
    </p:spTree>
    <p:extLst>
      <p:ext uri="{BB962C8B-B14F-4D97-AF65-F5344CB8AC3E}">
        <p14:creationId xmlns:p14="http://schemas.microsoft.com/office/powerpoint/2010/main" val="28672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8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 for everyone’s peace of mind</a:t>
            </a:r>
          </a:p>
        </p:txBody>
      </p:sp>
      <p:sp>
        <p:nvSpPr>
          <p:cNvPr id="3" name="Content Placeholder 2"/>
          <p:cNvSpPr>
            <a:spLocks noGrp="1"/>
          </p:cNvSpPr>
          <p:nvPr>
            <p:ph idx="1"/>
          </p:nvPr>
        </p:nvSpPr>
        <p:spPr/>
        <p:txBody>
          <a:bodyPr>
            <a:noAutofit/>
          </a:bodyPr>
          <a:lstStyle/>
          <a:p>
            <a:r>
              <a:rPr lang="en-US" sz="3200" dirty="0"/>
              <a:t>Before you go out, tell someone where you are going, and when you will be back.   Call if you are going to be late, and make sure your phone is on.</a:t>
            </a:r>
          </a:p>
          <a:p>
            <a:r>
              <a:rPr lang="en-US" sz="3200" dirty="0"/>
              <a:t>For more elaborate trips, file a float plan</a:t>
            </a:r>
          </a:p>
          <a:p>
            <a:endParaRPr lang="en-US" sz="3200" dirty="0"/>
          </a:p>
          <a:p>
            <a:r>
              <a:rPr lang="en-US" sz="3200" dirty="0"/>
              <a:t>Float plans</a:t>
            </a:r>
          </a:p>
          <a:p>
            <a:pPr lvl="1"/>
            <a:r>
              <a:rPr lang="en-US" sz="2800" dirty="0"/>
              <a:t>Electronic Float Plan with State of Oregon:  </a:t>
            </a:r>
            <a:r>
              <a:rPr lang="en-US" sz="2800" dirty="0">
                <a:hlinkClick r:id="rId2"/>
              </a:rPr>
              <a:t>http://www.oregon.gov/OSMB/forms-library/Pages/Float-Plan.aspx</a:t>
            </a:r>
            <a:endParaRPr lang="en-US" sz="2800" dirty="0"/>
          </a:p>
          <a:p>
            <a:pPr lvl="1"/>
            <a:r>
              <a:rPr lang="en-US" sz="2800" dirty="0"/>
              <a:t>Official Coast Guard Float Plan:  </a:t>
            </a:r>
            <a:r>
              <a:rPr lang="en-US" sz="2800" dirty="0">
                <a:hlinkClick r:id="rId3"/>
              </a:rPr>
              <a:t>http://floatplancentral.cgaux.org/</a:t>
            </a:r>
            <a:r>
              <a:rPr lang="en-US" sz="2800" dirty="0"/>
              <a:t> </a:t>
            </a:r>
          </a:p>
        </p:txBody>
      </p:sp>
    </p:spTree>
    <p:extLst>
      <p:ext uri="{BB962C8B-B14F-4D97-AF65-F5344CB8AC3E}">
        <p14:creationId xmlns:p14="http://schemas.microsoft.com/office/powerpoint/2010/main" val="38219331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199" y="3690255"/>
            <a:ext cx="10934701" cy="473075"/>
          </a:xfrm>
          <a:prstGeom prst="rect">
            <a:avLst/>
          </a:prstGeom>
          <a:solidFill>
            <a:schemeClr val="accent2">
              <a:lumMod val="20000"/>
              <a:lumOff val="80000"/>
            </a:schemeClr>
          </a:solidFill>
        </p:spPr>
        <p:txBody>
          <a:bodyPr wrap="square" rtlCol="0">
            <a:spAutoFit/>
          </a:bodyPr>
          <a:lstStyle/>
          <a:p>
            <a:endParaRPr lang="en-US" dirty="0"/>
          </a:p>
        </p:txBody>
      </p:sp>
      <p:sp>
        <p:nvSpPr>
          <p:cNvPr id="53250" name="Rectangle 2"/>
          <p:cNvSpPr>
            <a:spLocks noGrp="1" noChangeArrowheads="1"/>
          </p:cNvSpPr>
          <p:nvPr>
            <p:ph type="title"/>
          </p:nvPr>
        </p:nvSpPr>
        <p:spPr>
          <a:xfrm>
            <a:off x="838199" y="185511"/>
            <a:ext cx="10515600" cy="1325563"/>
          </a:xfrm>
        </p:spPr>
        <p:txBody>
          <a:bodyPr/>
          <a:lstStyle/>
          <a:p>
            <a:pPr eaLnBrk="1" hangingPunct="1"/>
            <a:r>
              <a:rPr lang="en-US" altLang="en-US" sz="3200" dirty="0"/>
              <a:t>Risk Assessment: Keep it simple</a:t>
            </a:r>
          </a:p>
        </p:txBody>
      </p:sp>
      <p:sp>
        <p:nvSpPr>
          <p:cNvPr id="53251" name="Rectangle 3"/>
          <p:cNvSpPr>
            <a:spLocks noGrp="1" noChangeArrowheads="1"/>
          </p:cNvSpPr>
          <p:nvPr>
            <p:ph type="body" idx="1"/>
          </p:nvPr>
        </p:nvSpPr>
        <p:spPr>
          <a:xfrm>
            <a:off x="838199" y="1224642"/>
            <a:ext cx="11146972" cy="2873829"/>
          </a:xfrm>
        </p:spPr>
        <p:txBody>
          <a:bodyPr>
            <a:noAutofit/>
          </a:bodyPr>
          <a:lstStyle/>
          <a:p>
            <a:pPr eaLnBrk="1" hangingPunct="1"/>
            <a:r>
              <a:rPr lang="en-US" altLang="en-US" dirty="0"/>
              <a:t>There are many systems out there:</a:t>
            </a:r>
          </a:p>
          <a:p>
            <a:pPr lvl="1" eaLnBrk="1" hangingPunct="1"/>
            <a:r>
              <a:rPr lang="en-US" altLang="en-US" dirty="0"/>
              <a:t>NOLS</a:t>
            </a:r>
          </a:p>
          <a:p>
            <a:pPr lvl="1" eaLnBrk="1" hangingPunct="1"/>
            <a:r>
              <a:rPr lang="en-US" altLang="en-US" dirty="0"/>
              <a:t>Body Boat Blade</a:t>
            </a:r>
          </a:p>
          <a:p>
            <a:pPr lvl="1" eaLnBrk="1" hangingPunct="1"/>
            <a:r>
              <a:rPr lang="en-US" altLang="en-US" dirty="0"/>
              <a:t>PEG: People, Environment, Gear</a:t>
            </a:r>
          </a:p>
          <a:p>
            <a:pPr lvl="1" eaLnBrk="1" hangingPunct="1"/>
            <a:r>
              <a:rPr lang="en-US" altLang="en-US" dirty="0"/>
              <a:t>BBC: Bodies, Boats (and equipment), Conditions</a:t>
            </a:r>
          </a:p>
          <a:p>
            <a:pPr lvl="1" eaLnBrk="1" hangingPunct="1"/>
            <a:r>
              <a:rPr lang="en-US" altLang="en-US" dirty="0"/>
              <a:t>The Mother Principle (worst case scenario analysis)</a:t>
            </a:r>
          </a:p>
          <a:p>
            <a:r>
              <a:rPr lang="en-US" altLang="en-US" dirty="0"/>
              <a:t>Pro Tip:  	These Assessment Systems are also good planning checklists</a:t>
            </a:r>
          </a:p>
          <a:p>
            <a:pPr lvl="1" eaLnBrk="1" hangingPunct="1"/>
            <a:endParaRPr lang="en-US" altLang="en-US" dirty="0"/>
          </a:p>
        </p:txBody>
      </p:sp>
      <p:sp>
        <p:nvSpPr>
          <p:cNvPr id="53253" name="Text Box 7"/>
          <p:cNvSpPr txBox="1">
            <a:spLocks noChangeArrowheads="1"/>
          </p:cNvSpPr>
          <p:nvPr/>
        </p:nvSpPr>
        <p:spPr bwMode="auto">
          <a:xfrm>
            <a:off x="838199" y="4244975"/>
            <a:ext cx="10934701" cy="2613025"/>
          </a:xfrm>
          <a:prstGeom prst="rect">
            <a:avLst/>
          </a:prstGeom>
          <a:solidFill>
            <a:schemeClr val="accent1">
              <a:lumMod val="20000"/>
              <a:lumOff val="80000"/>
            </a:schemeClr>
          </a:solidFill>
          <a:ln w="9525">
            <a:solidFill>
              <a:schemeClr val="tx1"/>
            </a:solidFill>
            <a:miter lim="800000"/>
            <a:headEnd/>
            <a:tailEnd/>
          </a:ln>
          <a:effectLst>
            <a:outerShdw dist="107763" dir="2700000" algn="ctr" rotWithShape="0">
              <a:schemeClr val="bg2">
                <a:alpha val="50000"/>
              </a:schemeClr>
            </a:outerShdw>
          </a:effec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2400" dirty="0">
                <a:solidFill>
                  <a:schemeClr val="tx1"/>
                </a:solidFill>
              </a:rPr>
              <a:t>The key is to have a system that helps you remember ALL the key issues you need to consider.</a:t>
            </a:r>
          </a:p>
          <a:p>
            <a:pPr eaLnBrk="1" hangingPunct="1">
              <a:spcBef>
                <a:spcPct val="50000"/>
              </a:spcBef>
              <a:buFont typeface="Arial" panose="020B0604020202020204" pitchFamily="34" charset="0"/>
              <a:buNone/>
            </a:pPr>
            <a:r>
              <a:rPr lang="en-US" altLang="en-US" sz="2400" b="1" u="sng" dirty="0">
                <a:solidFill>
                  <a:schemeClr val="tx1"/>
                </a:solidFill>
              </a:rPr>
              <a:t>Find one that works for you </a:t>
            </a:r>
            <a:r>
              <a:rPr lang="en-US" altLang="en-US" sz="2400" dirty="0">
                <a:solidFill>
                  <a:schemeClr val="tx1"/>
                </a:solidFill>
              </a:rPr>
              <a:t>… and use it</a:t>
            </a:r>
          </a:p>
          <a:p>
            <a:pPr lvl="1" eaLnBrk="1" hangingPunct="1">
              <a:spcBef>
                <a:spcPct val="50000"/>
              </a:spcBef>
              <a:buFont typeface="Arial" panose="020B0604020202020204" pitchFamily="34" charset="0"/>
              <a:buChar char="•"/>
            </a:pPr>
            <a:r>
              <a:rPr lang="en-US" altLang="en-US" sz="2000" dirty="0">
                <a:solidFill>
                  <a:schemeClr val="tx1"/>
                </a:solidFill>
              </a:rPr>
              <a:t>Before the trip</a:t>
            </a:r>
          </a:p>
          <a:p>
            <a:pPr lvl="1" eaLnBrk="1" hangingPunct="1">
              <a:spcBef>
                <a:spcPct val="50000"/>
              </a:spcBef>
              <a:buFont typeface="Arial" panose="020B0604020202020204" pitchFamily="34" charset="0"/>
              <a:buChar char="•"/>
            </a:pPr>
            <a:r>
              <a:rPr lang="en-US" altLang="en-US" sz="2000" dirty="0">
                <a:solidFill>
                  <a:schemeClr val="tx1"/>
                </a:solidFill>
              </a:rPr>
              <a:t>At the put-in</a:t>
            </a:r>
          </a:p>
          <a:p>
            <a:pPr lvl="1" eaLnBrk="1" hangingPunct="1">
              <a:spcBef>
                <a:spcPct val="50000"/>
              </a:spcBef>
              <a:buFont typeface="Arial" panose="020B0604020202020204" pitchFamily="34" charset="0"/>
              <a:buChar char="•"/>
            </a:pPr>
            <a:r>
              <a:rPr lang="en-US" altLang="en-US" sz="2000" b="1" dirty="0">
                <a:solidFill>
                  <a:schemeClr val="tx1"/>
                </a:solidFill>
                <a:highlight>
                  <a:srgbClr val="FFFF00"/>
                </a:highlight>
              </a:rPr>
              <a:t>Throughout the day</a:t>
            </a:r>
          </a:p>
        </p:txBody>
      </p:sp>
    </p:spTree>
    <p:extLst>
      <p:ext uri="{BB962C8B-B14F-4D97-AF65-F5344CB8AC3E}">
        <p14:creationId xmlns:p14="http://schemas.microsoft.com/office/powerpoint/2010/main" val="356915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25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752600" y="152400"/>
            <a:ext cx="8686800" cy="609600"/>
          </a:xfrm>
        </p:spPr>
        <p:txBody>
          <a:bodyPr>
            <a:normAutofit fontScale="90000"/>
          </a:bodyPr>
          <a:lstStyle/>
          <a:p>
            <a:pPr eaLnBrk="1" hangingPunct="1"/>
            <a:r>
              <a:rPr lang="en-US" altLang="en-US" dirty="0"/>
              <a:t>Example:  Risk Management Triangle</a:t>
            </a:r>
          </a:p>
        </p:txBody>
      </p:sp>
      <p:grpSp>
        <p:nvGrpSpPr>
          <p:cNvPr id="110595" name="Group 3"/>
          <p:cNvGrpSpPr>
            <a:grpSpLocks/>
          </p:cNvGrpSpPr>
          <p:nvPr/>
        </p:nvGrpSpPr>
        <p:grpSpPr bwMode="auto">
          <a:xfrm>
            <a:off x="1981200" y="4419600"/>
            <a:ext cx="1981200" cy="1981200"/>
            <a:chOff x="192" y="2640"/>
            <a:chExt cx="1248" cy="1248"/>
          </a:xfrm>
        </p:grpSpPr>
        <p:sp>
          <p:nvSpPr>
            <p:cNvPr id="110619" name="Rectangle 4"/>
            <p:cNvSpPr>
              <a:spLocks noChangeArrowheads="1"/>
            </p:cNvSpPr>
            <p:nvPr/>
          </p:nvSpPr>
          <p:spPr bwMode="auto">
            <a:xfrm>
              <a:off x="192" y="2640"/>
              <a:ext cx="1248" cy="1248"/>
            </a:xfrm>
            <a:prstGeom prst="rect">
              <a:avLst/>
            </a:prstGeom>
            <a:solidFill>
              <a:srgbClr val="E0E0E0"/>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0" name="Rectangle 5"/>
            <p:cNvSpPr>
              <a:spLocks noChangeArrowheads="1"/>
            </p:cNvSpPr>
            <p:nvPr/>
          </p:nvSpPr>
          <p:spPr bwMode="auto">
            <a:xfrm>
              <a:off x="247" y="2747"/>
              <a:ext cx="448" cy="1070"/>
            </a:xfrm>
            <a:prstGeom prst="rect">
              <a:avLst/>
            </a:prstGeom>
            <a:solidFill>
              <a:schemeClr val="bg1"/>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1" name="Oval 6"/>
            <p:cNvSpPr>
              <a:spLocks noChangeArrowheads="1"/>
            </p:cNvSpPr>
            <p:nvPr/>
          </p:nvSpPr>
          <p:spPr bwMode="auto">
            <a:xfrm>
              <a:off x="329" y="2866"/>
              <a:ext cx="247" cy="210"/>
            </a:xfrm>
            <a:prstGeom prst="ellipse">
              <a:avLst/>
            </a:prstGeom>
            <a:solidFill>
              <a:srgbClr val="E73A0B"/>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2" name="Oval 7"/>
            <p:cNvSpPr>
              <a:spLocks noChangeArrowheads="1"/>
            </p:cNvSpPr>
            <p:nvPr/>
          </p:nvSpPr>
          <p:spPr bwMode="auto">
            <a:xfrm>
              <a:off x="323" y="3180"/>
              <a:ext cx="247" cy="210"/>
            </a:xfrm>
            <a:prstGeom prst="ellipse">
              <a:avLst/>
            </a:prstGeom>
            <a:solidFill>
              <a:srgbClr val="FFFF00"/>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3" name="Oval 8"/>
            <p:cNvSpPr>
              <a:spLocks noChangeArrowheads="1"/>
            </p:cNvSpPr>
            <p:nvPr/>
          </p:nvSpPr>
          <p:spPr bwMode="auto">
            <a:xfrm>
              <a:off x="336" y="3512"/>
              <a:ext cx="247" cy="210"/>
            </a:xfrm>
            <a:prstGeom prst="ellipse">
              <a:avLst/>
            </a:prstGeom>
            <a:solidFill>
              <a:srgbClr val="009900"/>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24" name="Text Box 9"/>
            <p:cNvSpPr txBox="1">
              <a:spLocks noChangeArrowheads="1"/>
            </p:cNvSpPr>
            <p:nvPr/>
          </p:nvSpPr>
          <p:spPr bwMode="auto">
            <a:xfrm>
              <a:off x="824" y="2839"/>
              <a:ext cx="6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Assign red, green or yellow to each side of the triangle</a:t>
              </a:r>
            </a:p>
          </p:txBody>
        </p:sp>
      </p:grpSp>
      <p:sp>
        <p:nvSpPr>
          <p:cNvPr id="110596" name="Text Box 10"/>
          <p:cNvSpPr txBox="1">
            <a:spLocks noChangeArrowheads="1"/>
          </p:cNvSpPr>
          <p:nvPr/>
        </p:nvSpPr>
        <p:spPr bwMode="auto">
          <a:xfrm>
            <a:off x="15240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400">
                <a:solidFill>
                  <a:schemeClr val="tx1"/>
                </a:solidFill>
              </a:rPr>
              <a:t>Source: NOLS, www.nols.edu</a:t>
            </a:r>
          </a:p>
        </p:txBody>
      </p:sp>
      <p:grpSp>
        <p:nvGrpSpPr>
          <p:cNvPr id="110597" name="Group 11"/>
          <p:cNvGrpSpPr>
            <a:grpSpLocks/>
          </p:cNvGrpSpPr>
          <p:nvPr/>
        </p:nvGrpSpPr>
        <p:grpSpPr bwMode="auto">
          <a:xfrm>
            <a:off x="4170364" y="1981201"/>
            <a:ext cx="6345237" cy="4689475"/>
            <a:chOff x="1066" y="570"/>
            <a:chExt cx="3997" cy="2954"/>
          </a:xfrm>
        </p:grpSpPr>
        <p:sp>
          <p:nvSpPr>
            <p:cNvPr id="110599" name="AutoShape 12"/>
            <p:cNvSpPr>
              <a:spLocks noChangeArrowheads="1"/>
            </p:cNvSpPr>
            <p:nvPr/>
          </p:nvSpPr>
          <p:spPr bwMode="auto">
            <a:xfrm>
              <a:off x="1621" y="702"/>
              <a:ext cx="2367" cy="1536"/>
            </a:xfrm>
            <a:prstGeom prst="triangle">
              <a:avLst>
                <a:gd name="adj" fmla="val 50000"/>
              </a:avLst>
            </a:prstGeom>
            <a:solidFill>
              <a:srgbClr val="A7FFE8"/>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00" name="Text Box 13"/>
            <p:cNvSpPr txBox="1">
              <a:spLocks noChangeArrowheads="1"/>
            </p:cNvSpPr>
            <p:nvPr/>
          </p:nvSpPr>
          <p:spPr bwMode="auto">
            <a:xfrm rot="-3115964">
              <a:off x="1363" y="1414"/>
              <a:ext cx="1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Sea</a:t>
              </a:r>
            </a:p>
          </p:txBody>
        </p:sp>
        <p:sp>
          <p:nvSpPr>
            <p:cNvPr id="110601" name="Text Box 14"/>
            <p:cNvSpPr txBox="1">
              <a:spLocks noChangeArrowheads="1"/>
            </p:cNvSpPr>
            <p:nvPr/>
          </p:nvSpPr>
          <p:spPr bwMode="auto">
            <a:xfrm>
              <a:off x="1968" y="2256"/>
              <a:ext cx="18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Context</a:t>
              </a:r>
            </a:p>
          </p:txBody>
        </p:sp>
        <p:sp>
          <p:nvSpPr>
            <p:cNvPr id="110602" name="Text Box 15"/>
            <p:cNvSpPr txBox="1">
              <a:spLocks noChangeArrowheads="1"/>
            </p:cNvSpPr>
            <p:nvPr/>
          </p:nvSpPr>
          <p:spPr bwMode="auto">
            <a:xfrm rot="3179060">
              <a:off x="2827" y="1222"/>
              <a:ext cx="15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 Atmosphere</a:t>
              </a:r>
            </a:p>
          </p:txBody>
        </p:sp>
        <p:sp>
          <p:nvSpPr>
            <p:cNvPr id="110603" name="Text Box 16"/>
            <p:cNvSpPr txBox="1">
              <a:spLocks noChangeArrowheads="1"/>
            </p:cNvSpPr>
            <p:nvPr/>
          </p:nvSpPr>
          <p:spPr bwMode="auto">
            <a:xfrm>
              <a:off x="3966" y="972"/>
              <a:ext cx="109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dirty="0">
                  <a:solidFill>
                    <a:schemeClr val="tx1"/>
                  </a:solidFill>
                </a:rPr>
                <a:t>Wind</a:t>
              </a:r>
            </a:p>
            <a:p>
              <a:pPr eaLnBrk="1" hangingPunct="1">
                <a:lnSpc>
                  <a:spcPct val="100000"/>
                </a:lnSpc>
                <a:spcBef>
                  <a:spcPct val="50000"/>
                </a:spcBef>
                <a:buClrTx/>
                <a:buSzTx/>
                <a:buFontTx/>
                <a:buNone/>
              </a:pPr>
              <a:r>
                <a:rPr lang="en-US" altLang="en-US" sz="1800" dirty="0">
                  <a:solidFill>
                    <a:schemeClr val="tx1"/>
                  </a:solidFill>
                </a:rPr>
                <a:t>Temperature</a:t>
              </a:r>
            </a:p>
            <a:p>
              <a:pPr eaLnBrk="1" hangingPunct="1">
                <a:lnSpc>
                  <a:spcPct val="100000"/>
                </a:lnSpc>
                <a:spcBef>
                  <a:spcPct val="50000"/>
                </a:spcBef>
                <a:buClrTx/>
                <a:buSzTx/>
                <a:buFontTx/>
                <a:buNone/>
              </a:pPr>
              <a:r>
                <a:rPr lang="en-US" altLang="en-US" sz="1800" dirty="0">
                  <a:solidFill>
                    <a:schemeClr val="tx1"/>
                  </a:solidFill>
                </a:rPr>
                <a:t>Precipitation</a:t>
              </a:r>
            </a:p>
            <a:p>
              <a:pPr eaLnBrk="1" hangingPunct="1">
                <a:lnSpc>
                  <a:spcPct val="100000"/>
                </a:lnSpc>
                <a:spcBef>
                  <a:spcPct val="50000"/>
                </a:spcBef>
                <a:buClrTx/>
                <a:buSzTx/>
                <a:buFontTx/>
                <a:buNone/>
              </a:pPr>
              <a:r>
                <a:rPr lang="en-US" altLang="en-US" sz="1800" dirty="0">
                  <a:solidFill>
                    <a:schemeClr val="tx1"/>
                  </a:solidFill>
                </a:rPr>
                <a:t>Fog</a:t>
              </a:r>
            </a:p>
          </p:txBody>
        </p:sp>
        <p:sp>
          <p:nvSpPr>
            <p:cNvPr id="110604" name="Text Box 17"/>
            <p:cNvSpPr txBox="1">
              <a:spLocks noChangeArrowheads="1"/>
            </p:cNvSpPr>
            <p:nvPr/>
          </p:nvSpPr>
          <p:spPr bwMode="auto">
            <a:xfrm>
              <a:off x="1900" y="2513"/>
              <a:ext cx="2469"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a:solidFill>
                    <a:schemeClr val="tx1"/>
                  </a:solidFill>
                </a:rPr>
                <a:t>Shore, sand, rock</a:t>
              </a:r>
            </a:p>
            <a:p>
              <a:pPr eaLnBrk="1" hangingPunct="1">
                <a:lnSpc>
                  <a:spcPct val="100000"/>
                </a:lnSpc>
                <a:spcBef>
                  <a:spcPct val="50000"/>
                </a:spcBef>
                <a:buClrTx/>
                <a:buSzTx/>
                <a:buFontTx/>
                <a:buNone/>
              </a:pPr>
              <a:r>
                <a:rPr lang="en-US" altLang="en-US" sz="1800">
                  <a:solidFill>
                    <a:schemeClr val="tx1"/>
                  </a:solidFill>
                </a:rPr>
                <a:t>Boat traffic</a:t>
              </a:r>
            </a:p>
            <a:p>
              <a:pPr eaLnBrk="1" hangingPunct="1">
                <a:lnSpc>
                  <a:spcPct val="100000"/>
                </a:lnSpc>
                <a:spcBef>
                  <a:spcPct val="50000"/>
                </a:spcBef>
                <a:buClrTx/>
                <a:buSzTx/>
                <a:buFontTx/>
                <a:buNone/>
              </a:pPr>
              <a:r>
                <a:rPr lang="en-US" altLang="en-US" sz="1800">
                  <a:solidFill>
                    <a:schemeClr val="tx1"/>
                  </a:solidFill>
                </a:rPr>
                <a:t>Bailout options</a:t>
              </a:r>
            </a:p>
            <a:p>
              <a:pPr eaLnBrk="1" hangingPunct="1">
                <a:lnSpc>
                  <a:spcPct val="100000"/>
                </a:lnSpc>
                <a:spcBef>
                  <a:spcPct val="50000"/>
                </a:spcBef>
                <a:buClrTx/>
                <a:buSzTx/>
                <a:buFontTx/>
                <a:buNone/>
              </a:pPr>
              <a:r>
                <a:rPr lang="en-US" altLang="en-US" sz="1800">
                  <a:solidFill>
                    <a:schemeClr val="tx1"/>
                  </a:solidFill>
                </a:rPr>
                <a:t>Accessibility to emergency services</a:t>
              </a:r>
            </a:p>
          </p:txBody>
        </p:sp>
        <p:sp>
          <p:nvSpPr>
            <p:cNvPr id="110605" name="Text Box 18"/>
            <p:cNvSpPr txBox="1">
              <a:spLocks noChangeArrowheads="1"/>
            </p:cNvSpPr>
            <p:nvPr/>
          </p:nvSpPr>
          <p:spPr bwMode="auto">
            <a:xfrm>
              <a:off x="1066" y="731"/>
              <a:ext cx="1545"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800">
                  <a:solidFill>
                    <a:schemeClr val="tx1"/>
                  </a:solidFill>
                </a:rPr>
                <a:t>Swell, period &amp; size</a:t>
              </a:r>
            </a:p>
            <a:p>
              <a:pPr eaLnBrk="1" hangingPunct="1">
                <a:lnSpc>
                  <a:spcPct val="100000"/>
                </a:lnSpc>
                <a:spcBef>
                  <a:spcPct val="50000"/>
                </a:spcBef>
                <a:buClrTx/>
                <a:buSzTx/>
                <a:buFontTx/>
                <a:buNone/>
              </a:pPr>
              <a:r>
                <a:rPr lang="en-US" altLang="en-US" sz="1800">
                  <a:solidFill>
                    <a:schemeClr val="tx1"/>
                  </a:solidFill>
                </a:rPr>
                <a:t>River levels</a:t>
              </a:r>
            </a:p>
            <a:p>
              <a:pPr eaLnBrk="1" hangingPunct="1">
                <a:lnSpc>
                  <a:spcPct val="100000"/>
                </a:lnSpc>
                <a:spcBef>
                  <a:spcPct val="50000"/>
                </a:spcBef>
                <a:buClrTx/>
                <a:buSzTx/>
                <a:buFontTx/>
                <a:buNone/>
              </a:pPr>
              <a:r>
                <a:rPr lang="en-US" altLang="en-US" sz="1800">
                  <a:solidFill>
                    <a:schemeClr val="tx1"/>
                  </a:solidFill>
                </a:rPr>
                <a:t>Water temp</a:t>
              </a:r>
            </a:p>
            <a:p>
              <a:pPr eaLnBrk="1" hangingPunct="1">
                <a:lnSpc>
                  <a:spcPct val="100000"/>
                </a:lnSpc>
                <a:spcBef>
                  <a:spcPct val="50000"/>
                </a:spcBef>
                <a:buClrTx/>
                <a:buSzTx/>
                <a:buFontTx/>
                <a:buNone/>
              </a:pPr>
              <a:r>
                <a:rPr lang="en-US" altLang="en-US" sz="1800">
                  <a:solidFill>
                    <a:schemeClr val="tx1"/>
                  </a:solidFill>
                </a:rPr>
                <a:t>Current</a:t>
              </a:r>
            </a:p>
            <a:p>
              <a:pPr eaLnBrk="1" hangingPunct="1">
                <a:lnSpc>
                  <a:spcPct val="100000"/>
                </a:lnSpc>
                <a:spcBef>
                  <a:spcPct val="50000"/>
                </a:spcBef>
                <a:buClrTx/>
                <a:buSzTx/>
                <a:buFontTx/>
                <a:buNone/>
              </a:pPr>
              <a:r>
                <a:rPr lang="en-US" altLang="en-US" sz="1800">
                  <a:solidFill>
                    <a:schemeClr val="tx1"/>
                  </a:solidFill>
                </a:rPr>
                <a:t>Tide</a:t>
              </a:r>
            </a:p>
          </p:txBody>
        </p:sp>
        <p:sp>
          <p:nvSpPr>
            <p:cNvPr id="110606" name="Oval 19"/>
            <p:cNvSpPr>
              <a:spLocks noChangeArrowheads="1"/>
            </p:cNvSpPr>
            <p:nvPr/>
          </p:nvSpPr>
          <p:spPr bwMode="auto">
            <a:xfrm>
              <a:off x="2672" y="1305"/>
              <a:ext cx="201" cy="238"/>
            </a:xfrm>
            <a:prstGeom prst="ellipse">
              <a:avLst/>
            </a:prstGeom>
            <a:solidFill>
              <a:schemeClr val="accent1"/>
            </a:solidFill>
            <a:ln w="9525">
              <a:solidFill>
                <a:schemeClr val="tx1"/>
              </a:solidFill>
              <a:round/>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0607" name="Line 20"/>
            <p:cNvSpPr>
              <a:spLocks noChangeShapeType="1"/>
            </p:cNvSpPr>
            <p:nvPr/>
          </p:nvSpPr>
          <p:spPr bwMode="auto">
            <a:xfrm>
              <a:off x="2772" y="1552"/>
              <a:ext cx="0" cy="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8" name="Line 21"/>
            <p:cNvSpPr>
              <a:spLocks noChangeShapeType="1"/>
            </p:cNvSpPr>
            <p:nvPr/>
          </p:nvSpPr>
          <p:spPr bwMode="auto">
            <a:xfrm flipH="1">
              <a:off x="2580" y="1845"/>
              <a:ext cx="192" cy="2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09" name="Line 22"/>
            <p:cNvSpPr>
              <a:spLocks noChangeShapeType="1"/>
            </p:cNvSpPr>
            <p:nvPr/>
          </p:nvSpPr>
          <p:spPr bwMode="auto">
            <a:xfrm>
              <a:off x="2763" y="1836"/>
              <a:ext cx="137"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Line 23"/>
            <p:cNvSpPr>
              <a:spLocks noChangeShapeType="1"/>
            </p:cNvSpPr>
            <p:nvPr/>
          </p:nvSpPr>
          <p:spPr bwMode="auto">
            <a:xfrm flipV="1">
              <a:off x="2754" y="1580"/>
              <a:ext cx="238"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1" name="Line 24"/>
            <p:cNvSpPr>
              <a:spLocks noChangeShapeType="1"/>
            </p:cNvSpPr>
            <p:nvPr/>
          </p:nvSpPr>
          <p:spPr bwMode="auto">
            <a:xfrm flipH="1" flipV="1">
              <a:off x="2544" y="1561"/>
              <a:ext cx="210"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12" name="Text Box 25"/>
            <p:cNvSpPr txBox="1">
              <a:spLocks noChangeArrowheads="1"/>
            </p:cNvSpPr>
            <p:nvPr/>
          </p:nvSpPr>
          <p:spPr bwMode="auto">
            <a:xfrm>
              <a:off x="2826" y="1690"/>
              <a:ext cx="8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Communication</a:t>
              </a:r>
            </a:p>
          </p:txBody>
        </p:sp>
        <p:sp>
          <p:nvSpPr>
            <p:cNvPr id="110613" name="Text Box 26"/>
            <p:cNvSpPr txBox="1">
              <a:spLocks noChangeArrowheads="1"/>
            </p:cNvSpPr>
            <p:nvPr/>
          </p:nvSpPr>
          <p:spPr bwMode="auto">
            <a:xfrm>
              <a:off x="2904" y="1336"/>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skills</a:t>
              </a:r>
            </a:p>
          </p:txBody>
        </p:sp>
        <p:sp>
          <p:nvSpPr>
            <p:cNvPr id="110614" name="Text Box 27"/>
            <p:cNvSpPr txBox="1">
              <a:spLocks noChangeArrowheads="1"/>
            </p:cNvSpPr>
            <p:nvPr/>
          </p:nvSpPr>
          <p:spPr bwMode="auto">
            <a:xfrm>
              <a:off x="1899" y="1894"/>
              <a:ext cx="8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200">
                  <a:solidFill>
                    <a:schemeClr val="tx1"/>
                  </a:solidFill>
                </a:rPr>
                <a:t>Attitude</a:t>
              </a:r>
            </a:p>
          </p:txBody>
        </p:sp>
        <p:sp>
          <p:nvSpPr>
            <p:cNvPr id="110615" name="Text Box 28"/>
            <p:cNvSpPr txBox="1">
              <a:spLocks noChangeArrowheads="1"/>
            </p:cNvSpPr>
            <p:nvPr/>
          </p:nvSpPr>
          <p:spPr bwMode="auto">
            <a:xfrm>
              <a:off x="2668" y="1951"/>
              <a:ext cx="1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Pressures and goals</a:t>
              </a:r>
            </a:p>
          </p:txBody>
        </p:sp>
        <p:sp>
          <p:nvSpPr>
            <p:cNvPr id="110616" name="Text Box 29"/>
            <p:cNvSpPr txBox="1">
              <a:spLocks noChangeArrowheads="1"/>
            </p:cNvSpPr>
            <p:nvPr/>
          </p:nvSpPr>
          <p:spPr bwMode="auto">
            <a:xfrm>
              <a:off x="2139" y="1614"/>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100000"/>
                </a:lnSpc>
                <a:spcBef>
                  <a:spcPct val="50000"/>
                </a:spcBef>
                <a:buClrTx/>
                <a:buSzTx/>
                <a:buFontTx/>
                <a:buNone/>
              </a:pPr>
              <a:r>
                <a:rPr lang="en-US" altLang="en-US" sz="1200">
                  <a:solidFill>
                    <a:schemeClr val="tx1"/>
                  </a:solidFill>
                </a:rPr>
                <a:t>health</a:t>
              </a:r>
            </a:p>
          </p:txBody>
        </p:sp>
        <p:sp>
          <p:nvSpPr>
            <p:cNvPr id="110617" name="Text Box 30"/>
            <p:cNvSpPr txBox="1">
              <a:spLocks noChangeArrowheads="1"/>
            </p:cNvSpPr>
            <p:nvPr/>
          </p:nvSpPr>
          <p:spPr bwMode="auto">
            <a:xfrm>
              <a:off x="2609" y="945"/>
              <a:ext cx="39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200">
                  <a:solidFill>
                    <a:schemeClr val="tx1"/>
                  </a:solidFill>
                </a:rPr>
                <a:t>gear</a:t>
              </a:r>
            </a:p>
          </p:txBody>
        </p:sp>
        <p:sp>
          <p:nvSpPr>
            <p:cNvPr id="110618" name="Text Box 31"/>
            <p:cNvSpPr txBox="1">
              <a:spLocks noChangeArrowheads="1"/>
            </p:cNvSpPr>
            <p:nvPr/>
          </p:nvSpPr>
          <p:spPr bwMode="auto">
            <a:xfrm>
              <a:off x="2505" y="1105"/>
              <a:ext cx="6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spcBef>
                  <a:spcPct val="50000"/>
                </a:spcBef>
                <a:buClrTx/>
                <a:buSzTx/>
                <a:buFontTx/>
                <a:buNone/>
              </a:pPr>
              <a:r>
                <a:rPr lang="en-US" altLang="en-US" sz="1800" b="1">
                  <a:solidFill>
                    <a:schemeClr val="tx1"/>
                  </a:solidFill>
                </a:rPr>
                <a:t>People</a:t>
              </a:r>
            </a:p>
          </p:txBody>
        </p:sp>
      </p:grpSp>
      <p:sp>
        <p:nvSpPr>
          <p:cNvPr id="110598" name="Text Box 32"/>
          <p:cNvSpPr txBox="1">
            <a:spLocks noChangeArrowheads="1"/>
          </p:cNvSpPr>
          <p:nvPr/>
        </p:nvSpPr>
        <p:spPr bwMode="auto">
          <a:xfrm>
            <a:off x="1828800" y="838200"/>
            <a:ext cx="8610600" cy="110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2000">
                <a:solidFill>
                  <a:schemeClr val="tx1"/>
                </a:solidFill>
              </a:rPr>
              <a:t>Assign stop-lights to each side of the triangle based on risk relative to the conditions inside the triangle.</a:t>
            </a:r>
          </a:p>
          <a:p>
            <a:pPr algn="ctr" eaLnBrk="1" hangingPunct="1">
              <a:spcBef>
                <a:spcPct val="50000"/>
              </a:spcBef>
              <a:buFont typeface="Arial" panose="020B0604020202020204" pitchFamily="34" charset="0"/>
              <a:buNone/>
            </a:pPr>
            <a:r>
              <a:rPr lang="en-US" altLang="en-US" sz="2000">
                <a:solidFill>
                  <a:schemeClr val="tx1"/>
                </a:solidFill>
              </a:rPr>
              <a:t>All </a:t>
            </a:r>
            <a:r>
              <a:rPr lang="en-US" altLang="en-US" sz="2000" b="1">
                <a:solidFill>
                  <a:srgbClr val="009900"/>
                </a:solidFill>
              </a:rPr>
              <a:t>green</a:t>
            </a:r>
            <a:r>
              <a:rPr lang="en-US" altLang="en-US" sz="2000">
                <a:solidFill>
                  <a:schemeClr val="tx1"/>
                </a:solidFill>
              </a:rPr>
              <a:t> is “good to go”. </a:t>
            </a:r>
            <a:r>
              <a:rPr lang="en-US" altLang="en-US" sz="2000" b="1">
                <a:solidFill>
                  <a:srgbClr val="CC0000"/>
                </a:solidFill>
              </a:rPr>
              <a:t>Red</a:t>
            </a:r>
            <a:r>
              <a:rPr lang="en-US" altLang="en-US" sz="2000">
                <a:solidFill>
                  <a:schemeClr val="tx1"/>
                </a:solidFill>
              </a:rPr>
              <a:t> is “no-go”.  </a:t>
            </a:r>
            <a:r>
              <a:rPr lang="en-US" altLang="en-US" sz="2000" b="1">
                <a:solidFill>
                  <a:srgbClr val="858200"/>
                </a:solidFill>
              </a:rPr>
              <a:t>Yellow</a:t>
            </a:r>
            <a:r>
              <a:rPr lang="en-US" altLang="en-US" sz="2000">
                <a:solidFill>
                  <a:schemeClr val="tx1"/>
                </a:solidFill>
              </a:rPr>
              <a:t> is “proceed with caution”</a:t>
            </a:r>
          </a:p>
        </p:txBody>
      </p:sp>
    </p:spTree>
    <p:extLst>
      <p:ext uri="{BB962C8B-B14F-4D97-AF65-F5344CB8AC3E}">
        <p14:creationId xmlns:p14="http://schemas.microsoft.com/office/powerpoint/2010/main" val="257974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587" y="380116"/>
            <a:ext cx="11302584" cy="1325563"/>
          </a:xfrm>
        </p:spPr>
        <p:txBody>
          <a:bodyPr/>
          <a:lstStyle/>
          <a:p>
            <a:r>
              <a:rPr lang="en-US" dirty="0"/>
              <a:t>Our Goals as Paddlers</a:t>
            </a:r>
          </a:p>
        </p:txBody>
      </p:sp>
      <p:sp>
        <p:nvSpPr>
          <p:cNvPr id="3" name="Content Placeholder 2"/>
          <p:cNvSpPr>
            <a:spLocks noGrp="1"/>
          </p:cNvSpPr>
          <p:nvPr>
            <p:ph idx="1"/>
          </p:nvPr>
        </p:nvSpPr>
        <p:spPr>
          <a:xfrm>
            <a:off x="838200" y="1825625"/>
            <a:ext cx="10515600" cy="4787446"/>
          </a:xfrm>
        </p:spPr>
        <p:txBody>
          <a:bodyPr>
            <a:normAutofit fontScale="85000" lnSpcReduction="20000"/>
          </a:bodyPr>
          <a:lstStyle/>
          <a:p>
            <a:r>
              <a:rPr lang="en-US" sz="4000" dirty="0"/>
              <a:t>To make sure everyone has a great time</a:t>
            </a:r>
          </a:p>
          <a:p>
            <a:pPr lvl="1"/>
            <a:endParaRPr lang="en-US" sz="3600" dirty="0"/>
          </a:p>
          <a:p>
            <a:r>
              <a:rPr lang="en-US" sz="4000" dirty="0"/>
              <a:t>To learn and grow as paddlers, so we can better take care of each other and have fun</a:t>
            </a:r>
          </a:p>
          <a:p>
            <a:endParaRPr lang="en-US" sz="4000" dirty="0"/>
          </a:p>
          <a:p>
            <a:r>
              <a:rPr lang="en-US" sz="4000" dirty="0"/>
              <a:t>To get home before serious environmental, medical, or personal problems arise</a:t>
            </a:r>
          </a:p>
          <a:p>
            <a:pPr marL="0" indent="0">
              <a:buNone/>
            </a:pPr>
            <a:endParaRPr lang="en-US" sz="4000" dirty="0"/>
          </a:p>
          <a:p>
            <a:r>
              <a:rPr lang="en-US" sz="4000" dirty="0"/>
              <a:t>To never, ever, have to call someone and tell them that their loved one will not be coming home</a:t>
            </a:r>
          </a:p>
          <a:p>
            <a:pPr lvl="1"/>
            <a:r>
              <a:rPr lang="en-US" sz="3600" dirty="0"/>
              <a:t>Paddling is not without risks</a:t>
            </a:r>
          </a:p>
          <a:p>
            <a:pPr lvl="1"/>
            <a:endParaRPr lang="en-US" sz="3600" dirty="0"/>
          </a:p>
          <a:p>
            <a:pPr lvl="1"/>
            <a:endParaRPr lang="en-US" sz="3600" dirty="0"/>
          </a:p>
        </p:txBody>
      </p:sp>
    </p:spTree>
    <p:extLst>
      <p:ext uri="{BB962C8B-B14F-4D97-AF65-F5344CB8AC3E}">
        <p14:creationId xmlns:p14="http://schemas.microsoft.com/office/powerpoint/2010/main" val="217844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52600" y="274638"/>
            <a:ext cx="8686800" cy="487362"/>
          </a:xfrm>
        </p:spPr>
        <p:txBody>
          <a:bodyPr>
            <a:normAutofit fontScale="90000"/>
          </a:bodyPr>
          <a:lstStyle/>
          <a:p>
            <a:r>
              <a:rPr lang="en-US" altLang="en-US" sz="3200" dirty="0"/>
              <a:t>Example: The BBB Risk Assessment Bulls-eye</a:t>
            </a:r>
          </a:p>
        </p:txBody>
      </p:sp>
      <p:sp>
        <p:nvSpPr>
          <p:cNvPr id="112643" name="Rectangle 3"/>
          <p:cNvSpPr>
            <a:spLocks noGrp="1" noChangeArrowheads="1"/>
          </p:cNvSpPr>
          <p:nvPr>
            <p:ph type="body" idx="1"/>
          </p:nvPr>
        </p:nvSpPr>
        <p:spPr>
          <a:xfrm>
            <a:off x="6652819" y="1219200"/>
            <a:ext cx="3862781" cy="5257800"/>
          </a:xfrm>
        </p:spPr>
        <p:txBody>
          <a:bodyPr>
            <a:normAutofit/>
          </a:bodyPr>
          <a:lstStyle/>
          <a:p>
            <a:pPr eaLnBrk="1" hangingPunct="1">
              <a:lnSpc>
                <a:spcPct val="73000"/>
              </a:lnSpc>
            </a:pPr>
            <a:r>
              <a:rPr lang="en-US" altLang="en-US" sz="2400" dirty="0"/>
              <a:t>Create a check list of risk factors (</a:t>
            </a:r>
            <a:r>
              <a:rPr lang="en-US" altLang="en-US" sz="2400" b="1" dirty="0"/>
              <a:t>see next slide</a:t>
            </a:r>
            <a:r>
              <a:rPr lang="en-US" altLang="en-US" sz="2400" dirty="0"/>
              <a:t>).</a:t>
            </a:r>
          </a:p>
          <a:p>
            <a:pPr eaLnBrk="1" hangingPunct="1">
              <a:lnSpc>
                <a:spcPct val="73000"/>
              </a:lnSpc>
            </a:pPr>
            <a:r>
              <a:rPr lang="en-US" altLang="en-US" sz="2400" dirty="0"/>
              <a:t>Evaluate </a:t>
            </a:r>
            <a:r>
              <a:rPr lang="en-US" altLang="en-US" sz="2400" b="1" dirty="0"/>
              <a:t>group</a:t>
            </a:r>
            <a:r>
              <a:rPr lang="en-US" altLang="en-US" sz="2400" dirty="0"/>
              <a:t> relative to each category</a:t>
            </a:r>
          </a:p>
          <a:p>
            <a:pPr eaLnBrk="1" hangingPunct="1">
              <a:lnSpc>
                <a:spcPct val="73000"/>
              </a:lnSpc>
            </a:pPr>
            <a:r>
              <a:rPr lang="en-US" altLang="en-US" sz="2400" dirty="0"/>
              <a:t>Place a mark for each category</a:t>
            </a:r>
          </a:p>
          <a:p>
            <a:pPr lvl="1" eaLnBrk="1" hangingPunct="1">
              <a:lnSpc>
                <a:spcPct val="73000"/>
              </a:lnSpc>
            </a:pPr>
            <a:r>
              <a:rPr lang="en-US" altLang="en-US" sz="2000" dirty="0"/>
              <a:t>Green: go</a:t>
            </a:r>
          </a:p>
          <a:p>
            <a:pPr lvl="1" eaLnBrk="1" hangingPunct="1">
              <a:lnSpc>
                <a:spcPct val="73000"/>
              </a:lnSpc>
            </a:pPr>
            <a:r>
              <a:rPr lang="en-US" altLang="en-US" sz="2000" dirty="0"/>
              <a:t>Yellow: caution</a:t>
            </a:r>
          </a:p>
          <a:p>
            <a:pPr lvl="1" eaLnBrk="1" hangingPunct="1">
              <a:lnSpc>
                <a:spcPct val="73000"/>
              </a:lnSpc>
            </a:pPr>
            <a:r>
              <a:rPr lang="en-US" altLang="en-US" sz="2000" dirty="0"/>
              <a:t>Red: no-go</a:t>
            </a:r>
          </a:p>
          <a:p>
            <a:pPr eaLnBrk="1" hangingPunct="1">
              <a:lnSpc>
                <a:spcPct val="73000"/>
              </a:lnSpc>
            </a:pPr>
            <a:r>
              <a:rPr lang="en-US" altLang="en-US" sz="2400" dirty="0"/>
              <a:t>A bulls-eye with a bunch of red marks would be an obvious no go situation.  </a:t>
            </a:r>
          </a:p>
          <a:p>
            <a:pPr eaLnBrk="1" hangingPunct="1">
              <a:lnSpc>
                <a:spcPct val="73000"/>
              </a:lnSpc>
            </a:pPr>
            <a:r>
              <a:rPr lang="en-US" altLang="en-US" sz="2400" dirty="0"/>
              <a:t>One with lots of green and a couple of yellows might be a go. </a:t>
            </a:r>
          </a:p>
        </p:txBody>
      </p:sp>
      <p:sp>
        <p:nvSpPr>
          <p:cNvPr id="112644" name="Text Box 4"/>
          <p:cNvSpPr txBox="1">
            <a:spLocks noChangeArrowheads="1"/>
          </p:cNvSpPr>
          <p:nvPr/>
        </p:nvSpPr>
        <p:spPr bwMode="auto">
          <a:xfrm>
            <a:off x="7086600" y="5562601"/>
            <a:ext cx="31242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endParaRPr lang="en-US" altLang="en-US" sz="1800">
              <a:solidFill>
                <a:schemeClr val="bg1"/>
              </a:solidFill>
            </a:endParaRPr>
          </a:p>
        </p:txBody>
      </p:sp>
      <p:grpSp>
        <p:nvGrpSpPr>
          <p:cNvPr id="112645" name="Group 5"/>
          <p:cNvGrpSpPr>
            <a:grpSpLocks/>
          </p:cNvGrpSpPr>
          <p:nvPr/>
        </p:nvGrpSpPr>
        <p:grpSpPr bwMode="auto">
          <a:xfrm>
            <a:off x="206828" y="1219200"/>
            <a:ext cx="6172200" cy="4800600"/>
            <a:chOff x="0" y="624"/>
            <a:chExt cx="4272" cy="3408"/>
          </a:xfrm>
        </p:grpSpPr>
        <p:sp>
          <p:nvSpPr>
            <p:cNvPr id="112646" name="Rectangle 6"/>
            <p:cNvSpPr>
              <a:spLocks noChangeArrowheads="1"/>
            </p:cNvSpPr>
            <p:nvPr/>
          </p:nvSpPr>
          <p:spPr bwMode="auto">
            <a:xfrm>
              <a:off x="0" y="624"/>
              <a:ext cx="4272" cy="3408"/>
            </a:xfrm>
            <a:prstGeom prst="rect">
              <a:avLst/>
            </a:prstGeom>
            <a:solidFill>
              <a:srgbClr val="00B8FF"/>
            </a:solidFill>
            <a:ln w="9525">
              <a:solidFill>
                <a:schemeClr val="tx1"/>
              </a:solidFill>
              <a:miter lim="800000"/>
              <a:headEnd/>
              <a:tailEnd/>
            </a:ln>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pic>
          <p:nvPicPr>
            <p:cNvPr id="112647" name="Picture 7" descr="Safety Bulls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0" y="316"/>
              <a:ext cx="3224" cy="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8" name="Text Box 8"/>
            <p:cNvSpPr txBox="1">
              <a:spLocks noChangeArrowheads="1"/>
            </p:cNvSpPr>
            <p:nvPr/>
          </p:nvSpPr>
          <p:spPr bwMode="auto">
            <a:xfrm>
              <a:off x="815" y="864"/>
              <a:ext cx="2928" cy="2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algn="ctr" eaLnBrk="1" hangingPunct="1">
                <a:spcBef>
                  <a:spcPct val="50000"/>
                </a:spcBef>
                <a:buFont typeface="Arial" panose="020B0604020202020204" pitchFamily="34" charset="0"/>
                <a:buNone/>
              </a:pPr>
              <a:r>
                <a:rPr lang="en-US" altLang="en-US" sz="1800">
                  <a:solidFill>
                    <a:schemeClr val="tx1"/>
                  </a:solidFill>
                </a:rPr>
                <a:t>The Body Boat Blade Safety Bulls-eye</a:t>
              </a:r>
            </a:p>
          </p:txBody>
        </p:sp>
        <p:sp>
          <p:nvSpPr>
            <p:cNvPr id="112649" name="Text Box 9"/>
            <p:cNvSpPr txBox="1">
              <a:spLocks noChangeArrowheads="1"/>
            </p:cNvSpPr>
            <p:nvPr/>
          </p:nvSpPr>
          <p:spPr bwMode="auto">
            <a:xfrm>
              <a:off x="97" y="3792"/>
              <a:ext cx="398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000">
                  <a:solidFill>
                    <a:schemeClr val="tx1"/>
                  </a:solidFill>
                </a:rPr>
                <a:t>Source: Body Boat Blade International</a:t>
              </a:r>
            </a:p>
          </p:txBody>
        </p:sp>
      </p:grpSp>
    </p:spTree>
    <p:extLst>
      <p:ext uri="{BB962C8B-B14F-4D97-AF65-F5344CB8AC3E}">
        <p14:creationId xmlns:p14="http://schemas.microsoft.com/office/powerpoint/2010/main" val="3633307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772399" y="4386149"/>
            <a:ext cx="2743200" cy="304800"/>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1" name="Rectangle 3"/>
          <p:cNvSpPr>
            <a:spLocks noChangeArrowheads="1"/>
          </p:cNvSpPr>
          <p:nvPr/>
        </p:nvSpPr>
        <p:spPr bwMode="auto">
          <a:xfrm>
            <a:off x="7581900" y="715964"/>
            <a:ext cx="2743200" cy="304800"/>
          </a:xfrm>
          <a:prstGeom prst="rect">
            <a:avLst/>
          </a:prstGeom>
          <a:solidFill>
            <a:srgbClr val="FFF3F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2" name="Rectangle 4"/>
          <p:cNvSpPr>
            <a:spLocks noChangeArrowheads="1"/>
          </p:cNvSpPr>
          <p:nvPr/>
        </p:nvSpPr>
        <p:spPr bwMode="auto">
          <a:xfrm>
            <a:off x="3907971" y="792165"/>
            <a:ext cx="2743200" cy="304800"/>
          </a:xfrm>
          <a:prstGeom prst="rect">
            <a:avLst/>
          </a:prstGeom>
          <a:solidFill>
            <a:srgbClr val="EFFFE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3" name="Rectangle 5"/>
          <p:cNvSpPr>
            <a:spLocks noChangeArrowheads="1"/>
          </p:cNvSpPr>
          <p:nvPr/>
        </p:nvSpPr>
        <p:spPr bwMode="auto">
          <a:xfrm>
            <a:off x="1" y="4081349"/>
            <a:ext cx="2743200" cy="304800"/>
          </a:xfrm>
          <a:prstGeom prst="rect">
            <a:avLst/>
          </a:prstGeom>
          <a:solidFill>
            <a:srgbClr val="F8F8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4" name="Rectangle 6"/>
          <p:cNvSpPr>
            <a:spLocks noChangeArrowheads="1"/>
          </p:cNvSpPr>
          <p:nvPr/>
        </p:nvSpPr>
        <p:spPr bwMode="auto">
          <a:xfrm>
            <a:off x="1" y="639764"/>
            <a:ext cx="2743200" cy="304800"/>
          </a:xfrm>
          <a:prstGeom prst="rect">
            <a:avLst/>
          </a:prstGeom>
          <a:solidFill>
            <a:srgbClr val="E7F8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endParaRPr lang="en-US" altLang="en-US" sz="1800">
              <a:solidFill>
                <a:schemeClr val="bg1"/>
              </a:solidFill>
            </a:endParaRPr>
          </a:p>
        </p:txBody>
      </p:sp>
      <p:sp>
        <p:nvSpPr>
          <p:cNvPr id="114695" name="Rectangle 7"/>
          <p:cNvSpPr>
            <a:spLocks noGrp="1" noChangeArrowheads="1"/>
          </p:cNvSpPr>
          <p:nvPr>
            <p:ph type="title"/>
          </p:nvPr>
        </p:nvSpPr>
        <p:spPr>
          <a:xfrm>
            <a:off x="1676400" y="152401"/>
            <a:ext cx="8686800" cy="487363"/>
          </a:xfrm>
        </p:spPr>
        <p:txBody>
          <a:bodyPr>
            <a:normAutofit fontScale="90000"/>
          </a:bodyPr>
          <a:lstStyle/>
          <a:p>
            <a:pPr eaLnBrk="1" hangingPunct="1"/>
            <a:r>
              <a:rPr lang="en-US" altLang="en-US" sz="3200" dirty="0"/>
              <a:t>Risk Analysis: The BBB Check list</a:t>
            </a:r>
          </a:p>
        </p:txBody>
      </p:sp>
      <p:sp>
        <p:nvSpPr>
          <p:cNvPr id="114696" name="Rectangle 8"/>
          <p:cNvSpPr>
            <a:spLocks noGrp="1" noChangeArrowheads="1"/>
          </p:cNvSpPr>
          <p:nvPr>
            <p:ph type="body" idx="1"/>
          </p:nvPr>
        </p:nvSpPr>
        <p:spPr>
          <a:xfrm>
            <a:off x="1" y="685801"/>
            <a:ext cx="4495800" cy="6170613"/>
          </a:xfrm>
        </p:spPr>
        <p:txBody>
          <a:bodyPr>
            <a:normAutofit/>
          </a:bodyPr>
          <a:lstStyle/>
          <a:p>
            <a:pPr eaLnBrk="1" hangingPunct="1">
              <a:lnSpc>
                <a:spcPct val="73000"/>
              </a:lnSpc>
            </a:pPr>
            <a:r>
              <a:rPr lang="en-US" altLang="en-US" sz="1600" b="1" dirty="0"/>
              <a:t>Weather</a:t>
            </a:r>
          </a:p>
          <a:p>
            <a:pPr lvl="1" eaLnBrk="1" hangingPunct="1">
              <a:lnSpc>
                <a:spcPct val="73000"/>
              </a:lnSpc>
            </a:pPr>
            <a:r>
              <a:rPr lang="en-US" altLang="en-US" sz="1600" dirty="0"/>
              <a:t>Big picture</a:t>
            </a:r>
          </a:p>
          <a:p>
            <a:pPr lvl="2" eaLnBrk="1" hangingPunct="1">
              <a:lnSpc>
                <a:spcPct val="73000"/>
              </a:lnSpc>
            </a:pPr>
            <a:r>
              <a:rPr lang="en-US" altLang="en-US" sz="1600" dirty="0"/>
              <a:t>improving, same, degrading</a:t>
            </a:r>
          </a:p>
          <a:p>
            <a:pPr lvl="1" eaLnBrk="1" hangingPunct="1">
              <a:lnSpc>
                <a:spcPct val="73000"/>
              </a:lnSpc>
            </a:pPr>
            <a:r>
              <a:rPr lang="en-US" altLang="en-US" sz="1600" dirty="0"/>
              <a:t>Wind</a:t>
            </a:r>
          </a:p>
          <a:p>
            <a:pPr lvl="2" eaLnBrk="1" hangingPunct="1">
              <a:lnSpc>
                <a:spcPct val="73000"/>
              </a:lnSpc>
            </a:pPr>
            <a:r>
              <a:rPr lang="en-US" altLang="en-US" sz="1600" dirty="0"/>
              <a:t>Speed … now and later</a:t>
            </a:r>
          </a:p>
          <a:p>
            <a:pPr lvl="2" eaLnBrk="1" hangingPunct="1">
              <a:lnSpc>
                <a:spcPct val="73000"/>
              </a:lnSpc>
            </a:pPr>
            <a:r>
              <a:rPr lang="en-US" altLang="en-US" sz="1600" dirty="0"/>
              <a:t>Direction … now and later</a:t>
            </a:r>
          </a:p>
          <a:p>
            <a:pPr lvl="2" eaLnBrk="1" hangingPunct="1">
              <a:lnSpc>
                <a:spcPct val="73000"/>
              </a:lnSpc>
            </a:pPr>
            <a:r>
              <a:rPr lang="en-US" altLang="en-US" sz="1600" dirty="0"/>
              <a:t>Off-shore or on-shore</a:t>
            </a:r>
          </a:p>
          <a:p>
            <a:pPr lvl="2" eaLnBrk="1" hangingPunct="1">
              <a:lnSpc>
                <a:spcPct val="73000"/>
              </a:lnSpc>
            </a:pPr>
            <a:r>
              <a:rPr lang="en-US" altLang="en-US" sz="1600" dirty="0"/>
              <a:t>Relation to currents</a:t>
            </a:r>
          </a:p>
          <a:p>
            <a:pPr lvl="1" eaLnBrk="1" hangingPunct="1">
              <a:lnSpc>
                <a:spcPct val="73000"/>
              </a:lnSpc>
            </a:pPr>
            <a:r>
              <a:rPr lang="en-US" altLang="en-US" sz="1600" dirty="0"/>
              <a:t>Rain/Sun</a:t>
            </a:r>
          </a:p>
          <a:p>
            <a:pPr lvl="2" eaLnBrk="1" hangingPunct="1">
              <a:lnSpc>
                <a:spcPct val="73000"/>
              </a:lnSpc>
            </a:pPr>
            <a:r>
              <a:rPr lang="en-US" altLang="en-US" sz="1600" dirty="0"/>
              <a:t>Temperature</a:t>
            </a:r>
          </a:p>
          <a:p>
            <a:pPr lvl="2" eaLnBrk="1" hangingPunct="1">
              <a:lnSpc>
                <a:spcPct val="73000"/>
              </a:lnSpc>
            </a:pPr>
            <a:r>
              <a:rPr lang="en-US" altLang="en-US" sz="1600" dirty="0"/>
              <a:t>Psychology</a:t>
            </a:r>
          </a:p>
          <a:p>
            <a:pPr lvl="1" eaLnBrk="1" hangingPunct="1">
              <a:lnSpc>
                <a:spcPct val="73000"/>
              </a:lnSpc>
            </a:pPr>
            <a:r>
              <a:rPr lang="en-US" altLang="en-US" sz="1600" dirty="0"/>
              <a:t>Visibility</a:t>
            </a:r>
          </a:p>
          <a:p>
            <a:pPr lvl="2" eaLnBrk="1" hangingPunct="1">
              <a:lnSpc>
                <a:spcPct val="73000"/>
              </a:lnSpc>
            </a:pPr>
            <a:r>
              <a:rPr lang="en-US" altLang="en-US" sz="1600" dirty="0"/>
              <a:t>Fog</a:t>
            </a:r>
          </a:p>
          <a:p>
            <a:pPr lvl="2" eaLnBrk="1" hangingPunct="1">
              <a:lnSpc>
                <a:spcPct val="73000"/>
              </a:lnSpc>
            </a:pPr>
            <a:r>
              <a:rPr lang="en-US" altLang="en-US" sz="1600" dirty="0"/>
              <a:t>Night/Dusk</a:t>
            </a:r>
          </a:p>
          <a:p>
            <a:pPr eaLnBrk="1" hangingPunct="1">
              <a:lnSpc>
                <a:spcPct val="73000"/>
              </a:lnSpc>
            </a:pPr>
            <a:r>
              <a:rPr lang="en-US" altLang="en-US" sz="1600" b="1" dirty="0"/>
              <a:t>Land</a:t>
            </a:r>
          </a:p>
          <a:p>
            <a:pPr lvl="1" eaLnBrk="1" hangingPunct="1">
              <a:lnSpc>
                <a:spcPct val="73000"/>
              </a:lnSpc>
            </a:pPr>
            <a:r>
              <a:rPr lang="en-US" altLang="en-US" sz="1600" dirty="0"/>
              <a:t>Outs</a:t>
            </a:r>
          </a:p>
          <a:p>
            <a:pPr lvl="2" eaLnBrk="1" hangingPunct="1">
              <a:lnSpc>
                <a:spcPct val="73000"/>
              </a:lnSpc>
            </a:pPr>
            <a:r>
              <a:rPr lang="en-US" altLang="en-US" sz="1600" dirty="0"/>
              <a:t>Terrain</a:t>
            </a:r>
          </a:p>
          <a:p>
            <a:pPr lvl="2" eaLnBrk="1" hangingPunct="1">
              <a:lnSpc>
                <a:spcPct val="73000"/>
              </a:lnSpc>
            </a:pPr>
            <a:r>
              <a:rPr lang="en-US" altLang="en-US" sz="1600" dirty="0"/>
              <a:t>Remoteness</a:t>
            </a:r>
          </a:p>
          <a:p>
            <a:pPr lvl="2" eaLnBrk="1" hangingPunct="1">
              <a:lnSpc>
                <a:spcPct val="73000"/>
              </a:lnSpc>
            </a:pPr>
            <a:r>
              <a:rPr lang="en-US" altLang="en-US" sz="1600" dirty="0"/>
              <a:t>Roads</a:t>
            </a:r>
          </a:p>
          <a:p>
            <a:pPr lvl="2" eaLnBrk="1" hangingPunct="1">
              <a:lnSpc>
                <a:spcPct val="73000"/>
              </a:lnSpc>
            </a:pPr>
            <a:r>
              <a:rPr lang="en-US" altLang="en-US" sz="1600" dirty="0"/>
              <a:t>Help</a:t>
            </a:r>
          </a:p>
          <a:p>
            <a:pPr lvl="1" eaLnBrk="1" hangingPunct="1">
              <a:lnSpc>
                <a:spcPct val="73000"/>
              </a:lnSpc>
            </a:pPr>
            <a:r>
              <a:rPr lang="en-US" altLang="en-US" sz="1600" dirty="0"/>
              <a:t>Landings</a:t>
            </a:r>
          </a:p>
          <a:p>
            <a:pPr lvl="2" eaLnBrk="1" hangingPunct="1">
              <a:lnSpc>
                <a:spcPct val="73000"/>
              </a:lnSpc>
            </a:pPr>
            <a:r>
              <a:rPr lang="en-US" altLang="en-US" sz="1600" dirty="0"/>
              <a:t>Swell</a:t>
            </a:r>
          </a:p>
          <a:p>
            <a:pPr lvl="2" eaLnBrk="1" hangingPunct="1">
              <a:lnSpc>
                <a:spcPct val="73000"/>
              </a:lnSpc>
            </a:pPr>
            <a:r>
              <a:rPr lang="en-US" altLang="en-US" sz="1600" dirty="0"/>
              <a:t>Beach type</a:t>
            </a:r>
          </a:p>
          <a:p>
            <a:pPr lvl="2" eaLnBrk="1" hangingPunct="1">
              <a:lnSpc>
                <a:spcPct val="73000"/>
              </a:lnSpc>
            </a:pPr>
            <a:r>
              <a:rPr lang="en-US" altLang="en-US" sz="1600" dirty="0"/>
              <a:t>Tide</a:t>
            </a:r>
          </a:p>
          <a:p>
            <a:pPr lvl="1" eaLnBrk="1" hangingPunct="1">
              <a:lnSpc>
                <a:spcPct val="73000"/>
              </a:lnSpc>
            </a:pPr>
            <a:r>
              <a:rPr lang="en-US" altLang="en-US" sz="1600" dirty="0"/>
              <a:t>Other hazards</a:t>
            </a:r>
            <a:endParaRPr lang="en-US" altLang="en-US" sz="1800" dirty="0"/>
          </a:p>
          <a:p>
            <a:pPr lvl="1" eaLnBrk="1" hangingPunct="1">
              <a:lnSpc>
                <a:spcPct val="73000"/>
              </a:lnSpc>
            </a:pPr>
            <a:endParaRPr lang="en-US" altLang="en-US" sz="1600" dirty="0"/>
          </a:p>
        </p:txBody>
      </p:sp>
      <p:sp>
        <p:nvSpPr>
          <p:cNvPr id="114697" name="Rectangle 9"/>
          <p:cNvSpPr>
            <a:spLocks noChangeArrowheads="1"/>
          </p:cNvSpPr>
          <p:nvPr/>
        </p:nvSpPr>
        <p:spPr bwMode="auto">
          <a:xfrm>
            <a:off x="3755571" y="609600"/>
            <a:ext cx="378822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buFont typeface="Arial" panose="020B0604020202020204" pitchFamily="34" charset="0"/>
              <a:buNone/>
            </a:pPr>
            <a:endParaRPr lang="en-US" altLang="en-US" sz="1400" dirty="0"/>
          </a:p>
          <a:p>
            <a:pPr eaLnBrk="1" hangingPunct="1">
              <a:lnSpc>
                <a:spcPct val="73000"/>
              </a:lnSpc>
            </a:pPr>
            <a:r>
              <a:rPr lang="en-US" altLang="en-US" sz="1600" b="1" dirty="0"/>
              <a:t>Water</a:t>
            </a:r>
          </a:p>
          <a:p>
            <a:pPr lvl="1" eaLnBrk="1" hangingPunct="1">
              <a:lnSpc>
                <a:spcPct val="73000"/>
              </a:lnSpc>
            </a:pPr>
            <a:r>
              <a:rPr lang="en-US" altLang="en-US" sz="1600" dirty="0"/>
              <a:t>Swell</a:t>
            </a:r>
          </a:p>
          <a:p>
            <a:pPr lvl="2" eaLnBrk="1" hangingPunct="1">
              <a:lnSpc>
                <a:spcPct val="73000"/>
              </a:lnSpc>
            </a:pPr>
            <a:r>
              <a:rPr lang="en-US" altLang="en-US" sz="1600" dirty="0"/>
              <a:t>Size</a:t>
            </a:r>
          </a:p>
          <a:p>
            <a:pPr lvl="2" eaLnBrk="1" hangingPunct="1">
              <a:lnSpc>
                <a:spcPct val="73000"/>
              </a:lnSpc>
            </a:pPr>
            <a:r>
              <a:rPr lang="en-US" altLang="en-US" sz="1600" dirty="0"/>
              <a:t>Period</a:t>
            </a:r>
          </a:p>
          <a:p>
            <a:pPr lvl="2" eaLnBrk="1" hangingPunct="1">
              <a:lnSpc>
                <a:spcPct val="73000"/>
              </a:lnSpc>
            </a:pPr>
            <a:r>
              <a:rPr lang="en-US" altLang="en-US" sz="1600" dirty="0"/>
              <a:t>direction</a:t>
            </a:r>
          </a:p>
          <a:p>
            <a:pPr lvl="1" eaLnBrk="1" hangingPunct="1">
              <a:lnSpc>
                <a:spcPct val="73000"/>
              </a:lnSpc>
            </a:pPr>
            <a:r>
              <a:rPr lang="en-US" altLang="en-US" sz="1600" dirty="0"/>
              <a:t>Tides</a:t>
            </a:r>
          </a:p>
          <a:p>
            <a:pPr lvl="2" eaLnBrk="1" hangingPunct="1">
              <a:lnSpc>
                <a:spcPct val="73000"/>
              </a:lnSpc>
            </a:pPr>
            <a:r>
              <a:rPr lang="en-US" altLang="en-US" sz="1600" dirty="0"/>
              <a:t>High, low, range</a:t>
            </a:r>
          </a:p>
          <a:p>
            <a:pPr lvl="2" eaLnBrk="1" hangingPunct="1">
              <a:lnSpc>
                <a:spcPct val="73000"/>
              </a:lnSpc>
            </a:pPr>
            <a:r>
              <a:rPr lang="en-US" altLang="en-US" sz="1600" dirty="0"/>
              <a:t>Relation to off shore boomers</a:t>
            </a:r>
          </a:p>
          <a:p>
            <a:pPr lvl="2" eaLnBrk="1" hangingPunct="1">
              <a:lnSpc>
                <a:spcPct val="73000"/>
              </a:lnSpc>
            </a:pPr>
            <a:r>
              <a:rPr lang="en-US" altLang="en-US" sz="1600" dirty="0"/>
              <a:t>Relation to on-shore break</a:t>
            </a:r>
          </a:p>
          <a:p>
            <a:pPr lvl="1" eaLnBrk="1" hangingPunct="1">
              <a:lnSpc>
                <a:spcPct val="73000"/>
              </a:lnSpc>
            </a:pPr>
            <a:r>
              <a:rPr lang="en-US" altLang="en-US" sz="1600" dirty="0"/>
              <a:t>Currents</a:t>
            </a:r>
          </a:p>
          <a:p>
            <a:pPr lvl="2" eaLnBrk="1" hangingPunct="1">
              <a:lnSpc>
                <a:spcPct val="73000"/>
              </a:lnSpc>
            </a:pPr>
            <a:r>
              <a:rPr lang="en-US" altLang="en-US" sz="1600" dirty="0"/>
              <a:t>Speed and direction</a:t>
            </a:r>
          </a:p>
          <a:p>
            <a:pPr lvl="2" eaLnBrk="1" hangingPunct="1">
              <a:lnSpc>
                <a:spcPct val="73000"/>
              </a:lnSpc>
            </a:pPr>
            <a:r>
              <a:rPr lang="en-US" altLang="en-US" sz="1600" dirty="0"/>
              <a:t>Relation to wind, swell</a:t>
            </a:r>
          </a:p>
          <a:p>
            <a:pPr lvl="2" eaLnBrk="1" hangingPunct="1">
              <a:lnSpc>
                <a:spcPct val="73000"/>
              </a:lnSpc>
            </a:pPr>
            <a:r>
              <a:rPr lang="en-US" altLang="en-US" sz="1600" dirty="0"/>
              <a:t>Tide races and </a:t>
            </a:r>
            <a:r>
              <a:rPr lang="en-US" altLang="en-US" sz="1600" dirty="0" err="1"/>
              <a:t>overfalls</a:t>
            </a:r>
            <a:endParaRPr lang="en-US" altLang="en-US" sz="1600" dirty="0"/>
          </a:p>
          <a:p>
            <a:pPr lvl="1" eaLnBrk="1" hangingPunct="1">
              <a:lnSpc>
                <a:spcPct val="73000"/>
              </a:lnSpc>
            </a:pPr>
            <a:r>
              <a:rPr lang="en-US" altLang="en-US" sz="1600" dirty="0"/>
              <a:t>Boat traffic and shipping</a:t>
            </a:r>
          </a:p>
          <a:p>
            <a:pPr lvl="1" eaLnBrk="1" hangingPunct="1">
              <a:lnSpc>
                <a:spcPct val="73000"/>
              </a:lnSpc>
            </a:pPr>
            <a:endParaRPr lang="en-US" altLang="en-US" sz="1600" dirty="0"/>
          </a:p>
          <a:p>
            <a:pPr lvl="1" eaLnBrk="1" hangingPunct="1">
              <a:lnSpc>
                <a:spcPct val="73000"/>
              </a:lnSpc>
            </a:pPr>
            <a:r>
              <a:rPr lang="en-US" altLang="en-US" sz="1600" dirty="0"/>
              <a:t>Other hazards</a:t>
            </a:r>
          </a:p>
        </p:txBody>
      </p:sp>
      <p:sp>
        <p:nvSpPr>
          <p:cNvPr id="114698" name="Rectangle 10"/>
          <p:cNvSpPr>
            <a:spLocks noChangeArrowheads="1"/>
          </p:cNvSpPr>
          <p:nvPr/>
        </p:nvSpPr>
        <p:spPr bwMode="auto">
          <a:xfrm>
            <a:off x="7772399" y="762000"/>
            <a:ext cx="4234541"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41313" indent="-341313">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1363" indent="-284163">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lnSpc>
                <a:spcPct val="73000"/>
              </a:lnSpc>
            </a:pPr>
            <a:r>
              <a:rPr lang="en-US" altLang="en-US" sz="1400" b="1" dirty="0"/>
              <a:t>Groups</a:t>
            </a:r>
          </a:p>
          <a:p>
            <a:pPr lvl="1" eaLnBrk="1" hangingPunct="1">
              <a:lnSpc>
                <a:spcPct val="73000"/>
              </a:lnSpc>
            </a:pPr>
            <a:r>
              <a:rPr lang="en-US" altLang="en-US" sz="1400" dirty="0"/>
              <a:t>Leader/s</a:t>
            </a:r>
          </a:p>
          <a:p>
            <a:pPr lvl="2" eaLnBrk="1" hangingPunct="1">
              <a:lnSpc>
                <a:spcPct val="73000"/>
              </a:lnSpc>
            </a:pPr>
            <a:r>
              <a:rPr lang="en-US" altLang="en-US" sz="1400" dirty="0"/>
              <a:t>Walk in park?</a:t>
            </a:r>
          </a:p>
          <a:p>
            <a:pPr lvl="2" eaLnBrk="1" hangingPunct="1">
              <a:lnSpc>
                <a:spcPct val="73000"/>
              </a:lnSpc>
            </a:pPr>
            <a:r>
              <a:rPr lang="en-US" altLang="en-US" sz="1400" dirty="0"/>
              <a:t>Can you pick up the pieces and/or pull the group out?</a:t>
            </a:r>
          </a:p>
          <a:p>
            <a:pPr lvl="1" eaLnBrk="1" hangingPunct="1">
              <a:lnSpc>
                <a:spcPct val="73000"/>
              </a:lnSpc>
            </a:pPr>
            <a:r>
              <a:rPr lang="en-US" altLang="en-US" sz="1400" dirty="0"/>
              <a:t>Behavior of individuals in forecast conditions</a:t>
            </a:r>
          </a:p>
          <a:p>
            <a:pPr lvl="1" eaLnBrk="1" hangingPunct="1">
              <a:lnSpc>
                <a:spcPct val="73000"/>
              </a:lnSpc>
            </a:pPr>
            <a:r>
              <a:rPr lang="en-US" altLang="en-US" sz="1400" dirty="0"/>
              <a:t>Strength</a:t>
            </a:r>
          </a:p>
          <a:p>
            <a:pPr lvl="2" eaLnBrk="1" hangingPunct="1">
              <a:lnSpc>
                <a:spcPct val="73000"/>
              </a:lnSpc>
            </a:pPr>
            <a:r>
              <a:rPr lang="en-US" altLang="en-US" sz="1400" dirty="0"/>
              <a:t>Physical</a:t>
            </a:r>
          </a:p>
          <a:p>
            <a:pPr lvl="2" eaLnBrk="1" hangingPunct="1">
              <a:lnSpc>
                <a:spcPct val="73000"/>
              </a:lnSpc>
            </a:pPr>
            <a:r>
              <a:rPr lang="en-US" altLang="en-US" sz="1400" dirty="0"/>
              <a:t>Mental</a:t>
            </a:r>
          </a:p>
          <a:p>
            <a:pPr lvl="2" eaLnBrk="1" hangingPunct="1">
              <a:lnSpc>
                <a:spcPct val="73000"/>
              </a:lnSpc>
            </a:pPr>
            <a:r>
              <a:rPr lang="en-US" altLang="en-US" sz="1400" dirty="0"/>
              <a:t>skills</a:t>
            </a:r>
          </a:p>
          <a:p>
            <a:pPr lvl="1" eaLnBrk="1" hangingPunct="1">
              <a:lnSpc>
                <a:spcPct val="73000"/>
              </a:lnSpc>
            </a:pPr>
            <a:r>
              <a:rPr lang="en-US" altLang="en-US" sz="1400" dirty="0"/>
              <a:t>Personal equipment of group</a:t>
            </a:r>
          </a:p>
          <a:p>
            <a:pPr lvl="2" eaLnBrk="1" hangingPunct="1">
              <a:lnSpc>
                <a:spcPct val="73000"/>
              </a:lnSpc>
            </a:pPr>
            <a:r>
              <a:rPr lang="en-US" altLang="en-US" sz="1400" dirty="0"/>
              <a:t>Body</a:t>
            </a:r>
          </a:p>
          <a:p>
            <a:pPr lvl="2" eaLnBrk="1" hangingPunct="1">
              <a:lnSpc>
                <a:spcPct val="73000"/>
              </a:lnSpc>
            </a:pPr>
            <a:r>
              <a:rPr lang="en-US" altLang="en-US" sz="1400" dirty="0"/>
              <a:t>Boat </a:t>
            </a:r>
          </a:p>
          <a:p>
            <a:pPr lvl="2" eaLnBrk="1" hangingPunct="1">
              <a:lnSpc>
                <a:spcPct val="73000"/>
              </a:lnSpc>
            </a:pPr>
            <a:r>
              <a:rPr lang="en-US" altLang="en-US" sz="1400" dirty="0"/>
              <a:t>Safety</a:t>
            </a:r>
          </a:p>
          <a:p>
            <a:pPr lvl="1" eaLnBrk="1" hangingPunct="1">
              <a:lnSpc>
                <a:spcPct val="73000"/>
              </a:lnSpc>
            </a:pPr>
            <a:r>
              <a:rPr lang="en-US" altLang="en-US" sz="1400" dirty="0"/>
              <a:t>Health concerns</a:t>
            </a:r>
          </a:p>
          <a:p>
            <a:pPr eaLnBrk="1" hangingPunct="1">
              <a:lnSpc>
                <a:spcPct val="73000"/>
              </a:lnSpc>
            </a:pPr>
            <a:r>
              <a:rPr lang="en-US" altLang="en-US" sz="1400" b="1" dirty="0"/>
              <a:t>Other Factors</a:t>
            </a:r>
          </a:p>
          <a:p>
            <a:pPr lvl="2" eaLnBrk="1" hangingPunct="1">
              <a:lnSpc>
                <a:spcPct val="73000"/>
              </a:lnSpc>
            </a:pPr>
            <a:r>
              <a:rPr lang="en-US" altLang="en-US" sz="1400" dirty="0"/>
              <a:t>Time of day</a:t>
            </a:r>
          </a:p>
          <a:p>
            <a:pPr lvl="2" eaLnBrk="1" hangingPunct="1">
              <a:lnSpc>
                <a:spcPct val="73000"/>
              </a:lnSpc>
            </a:pPr>
            <a:r>
              <a:rPr lang="en-US" altLang="en-US" sz="1400" dirty="0"/>
              <a:t>Sunset/sunrise times</a:t>
            </a:r>
          </a:p>
          <a:p>
            <a:pPr lvl="1" eaLnBrk="1" hangingPunct="1">
              <a:lnSpc>
                <a:spcPct val="73000"/>
              </a:lnSpc>
            </a:pPr>
            <a:endParaRPr lang="en-US" altLang="en-US" sz="1400" dirty="0"/>
          </a:p>
        </p:txBody>
      </p:sp>
      <p:sp>
        <p:nvSpPr>
          <p:cNvPr id="114699" name="Text Box 11"/>
          <p:cNvSpPr txBox="1">
            <a:spLocks noChangeArrowheads="1"/>
          </p:cNvSpPr>
          <p:nvPr/>
        </p:nvSpPr>
        <p:spPr bwMode="auto">
          <a:xfrm>
            <a:off x="3848100" y="5681151"/>
            <a:ext cx="6477000" cy="100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3000"/>
              </a:lnSpc>
              <a:spcBef>
                <a:spcPts val="8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Arial" panose="020B0604020202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Arial" panose="020B0604020202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eaLnBrk="1" hangingPunct="1">
              <a:spcBef>
                <a:spcPct val="50000"/>
              </a:spcBef>
              <a:buFont typeface="Arial" panose="020B0604020202020204" pitchFamily="34" charset="0"/>
              <a:buNone/>
            </a:pPr>
            <a:r>
              <a:rPr lang="en-US" altLang="en-US" sz="1800" dirty="0">
                <a:solidFill>
                  <a:schemeClr val="tx1"/>
                </a:solidFill>
              </a:rPr>
              <a:t>5 Categories: Weather, Land, Water, Group, Other Factors.</a:t>
            </a:r>
          </a:p>
          <a:p>
            <a:pPr eaLnBrk="1" hangingPunct="1">
              <a:spcBef>
                <a:spcPct val="50000"/>
              </a:spcBef>
              <a:buFont typeface="Arial" panose="020B0604020202020204" pitchFamily="34" charset="0"/>
              <a:buNone/>
            </a:pPr>
            <a:r>
              <a:rPr lang="en-US" altLang="en-US" sz="1800" dirty="0">
                <a:solidFill>
                  <a:schemeClr val="tx1"/>
                </a:solidFill>
              </a:rPr>
              <a:t>Evaluate each and record results (go, no-go, caution)  on the bulls-eye</a:t>
            </a:r>
          </a:p>
        </p:txBody>
      </p:sp>
    </p:spTree>
    <p:extLst>
      <p:ext uri="{BB962C8B-B14F-4D97-AF65-F5344CB8AC3E}">
        <p14:creationId xmlns:p14="http://schemas.microsoft.com/office/powerpoint/2010/main" val="41288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6">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6">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4696">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696">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696">
                                            <p:txEl>
                                              <p:pRg st="18" end="1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696">
                                            <p:txEl>
                                              <p:pRg st="19" end="1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696">
                                            <p:txEl>
                                              <p:pRg st="20" end="2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696">
                                            <p:txEl>
                                              <p:pRg st="21" end="2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696">
                                            <p:txEl>
                                              <p:pRg st="22" end="2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696">
                                            <p:txEl>
                                              <p:pRg st="23" end="2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4696">
                                            <p:txEl>
                                              <p:pRg st="24" end="2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69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4697">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697">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697">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697">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697">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697">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4697">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4697">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4697">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4697">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4697">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4697">
                                            <p:txEl>
                                              <p:pRg st="13" end="1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4697">
                                            <p:txEl>
                                              <p:pRg st="14" end="14"/>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4697">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4698">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4698">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4698">
                                            <p:txEl>
                                              <p:pRg st="2" end="2"/>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4698">
                                            <p:txEl>
                                              <p:pRg st="3" end="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4698">
                                            <p:txEl>
                                              <p:pRg st="4" end="4"/>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4698">
                                            <p:txEl>
                                              <p:pRg st="5" end="5"/>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4698">
                                            <p:txEl>
                                              <p:pRg st="6" end="6"/>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4698">
                                            <p:txEl>
                                              <p:pRg st="7" end="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4698">
                                            <p:txEl>
                                              <p:pRg st="8" end="8"/>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4698">
                                            <p:txEl>
                                              <p:pRg st="9" end="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4698">
                                            <p:txEl>
                                              <p:pRg st="10" end="1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4698">
                                            <p:txEl>
                                              <p:pRg st="11" end="1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4698">
                                            <p:txEl>
                                              <p:pRg st="12" end="1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4698">
                                            <p:txEl>
                                              <p:pRg st="13" end="13"/>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14698">
                                            <p:txEl>
                                              <p:pRg st="14" end="14"/>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4698">
                                            <p:txEl>
                                              <p:pRg st="15" end="15"/>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4698">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15FBB-C849-47CD-8790-34A8B4EBAB8F}"/>
              </a:ext>
            </a:extLst>
          </p:cNvPr>
          <p:cNvSpPr>
            <a:spLocks noGrp="1"/>
          </p:cNvSpPr>
          <p:nvPr>
            <p:ph type="title"/>
          </p:nvPr>
        </p:nvSpPr>
        <p:spPr>
          <a:xfrm>
            <a:off x="838200" y="365126"/>
            <a:ext cx="10515600" cy="528254"/>
          </a:xfrm>
        </p:spPr>
        <p:txBody>
          <a:bodyPr>
            <a:normAutofit fontScale="90000"/>
          </a:bodyPr>
          <a:lstStyle/>
          <a:p>
            <a:r>
              <a:rPr lang="en-US" sz="3600" dirty="0"/>
              <a:t>Example:  “Mother Principle” Risk Assessment</a:t>
            </a:r>
          </a:p>
        </p:txBody>
      </p:sp>
      <p:sp>
        <p:nvSpPr>
          <p:cNvPr id="3" name="Content Placeholder 2">
            <a:extLst>
              <a:ext uri="{FF2B5EF4-FFF2-40B4-BE49-F238E27FC236}">
                <a16:creationId xmlns:a16="http://schemas.microsoft.com/office/drawing/2014/main" id="{E0B6F233-1AEB-4D11-A429-8381E0192632}"/>
              </a:ext>
            </a:extLst>
          </p:cNvPr>
          <p:cNvSpPr>
            <a:spLocks noGrp="1"/>
          </p:cNvSpPr>
          <p:nvPr>
            <p:ph idx="1"/>
          </p:nvPr>
        </p:nvSpPr>
        <p:spPr>
          <a:xfrm>
            <a:off x="838200" y="4731955"/>
            <a:ext cx="10515600" cy="1931604"/>
          </a:xfrm>
        </p:spPr>
        <p:txBody>
          <a:bodyPr>
            <a:normAutofit fontScale="92500" lnSpcReduction="10000"/>
          </a:bodyPr>
          <a:lstStyle/>
          <a:p>
            <a:r>
              <a:rPr lang="en-US" dirty="0"/>
              <a:t>Understand “worst case scenarios” and make sure the group can deal with them at any given time</a:t>
            </a:r>
          </a:p>
          <a:p>
            <a:r>
              <a:rPr lang="en-US" dirty="0"/>
              <a:t>Continually assess the situations/group through the trip…always noting the “worst case” scenario “of the moment” and making sure the group can avoid it or at least manage it.</a:t>
            </a:r>
          </a:p>
        </p:txBody>
      </p:sp>
      <p:pic>
        <p:nvPicPr>
          <p:cNvPr id="4" name="Picture 3">
            <a:extLst>
              <a:ext uri="{FF2B5EF4-FFF2-40B4-BE49-F238E27FC236}">
                <a16:creationId xmlns:a16="http://schemas.microsoft.com/office/drawing/2014/main" id="{C6FF5A92-1CBA-446B-BE71-D18462807C62}"/>
              </a:ext>
            </a:extLst>
          </p:cNvPr>
          <p:cNvPicPr>
            <a:picLocks noChangeAspect="1"/>
          </p:cNvPicPr>
          <p:nvPr/>
        </p:nvPicPr>
        <p:blipFill>
          <a:blip r:embed="rId2"/>
          <a:stretch>
            <a:fillRect/>
          </a:stretch>
        </p:blipFill>
        <p:spPr>
          <a:xfrm>
            <a:off x="838200" y="893380"/>
            <a:ext cx="10620375" cy="3838575"/>
          </a:xfrm>
          <a:prstGeom prst="rect">
            <a:avLst/>
          </a:prstGeom>
        </p:spPr>
      </p:pic>
    </p:spTree>
    <p:extLst>
      <p:ext uri="{BB962C8B-B14F-4D97-AF65-F5344CB8AC3E}">
        <p14:creationId xmlns:p14="http://schemas.microsoft.com/office/powerpoint/2010/main" val="1388579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Hazards you are likely to face locally</a:t>
            </a:r>
          </a:p>
        </p:txBody>
      </p:sp>
      <p:sp>
        <p:nvSpPr>
          <p:cNvPr id="3" name="Content Placeholder 2"/>
          <p:cNvSpPr>
            <a:spLocks noGrp="1"/>
          </p:cNvSpPr>
          <p:nvPr>
            <p:ph idx="1"/>
          </p:nvPr>
        </p:nvSpPr>
        <p:spPr/>
        <p:txBody>
          <a:bodyPr>
            <a:normAutofit fontScale="92500"/>
          </a:bodyPr>
          <a:lstStyle/>
          <a:p>
            <a:r>
              <a:rPr lang="en-US" dirty="0"/>
              <a:t>Wind, Waves, Current, Weather</a:t>
            </a:r>
          </a:p>
          <a:p>
            <a:r>
              <a:rPr lang="en-US" dirty="0"/>
              <a:t>Rocks, sticks, wreckage (sticking up and under the surface)</a:t>
            </a:r>
          </a:p>
          <a:p>
            <a:r>
              <a:rPr lang="en-US" dirty="0"/>
              <a:t>Bridges – junk caught against footings, eddies behind</a:t>
            </a:r>
          </a:p>
          <a:p>
            <a:r>
              <a:rPr lang="en-US" dirty="0"/>
              <a:t>Strainers (downed trees) – water goes through, boaters do not</a:t>
            </a:r>
          </a:p>
          <a:p>
            <a:r>
              <a:rPr lang="en-US" dirty="0"/>
              <a:t>Piers/wing dams – human-made strainers</a:t>
            </a:r>
          </a:p>
          <a:p>
            <a:r>
              <a:rPr lang="en-US" dirty="0"/>
              <a:t>Dams – “hydraulic” at bottom pulls things back under water; escape by swimming down to the bottom</a:t>
            </a:r>
          </a:p>
          <a:p>
            <a:r>
              <a:rPr lang="en-US" dirty="0"/>
              <a:t>Boat Traffic</a:t>
            </a:r>
          </a:p>
          <a:p>
            <a:r>
              <a:rPr lang="en-US" dirty="0"/>
              <a:t>Tidal Shallows that can strand you for 12 hours (</a:t>
            </a:r>
            <a:r>
              <a:rPr lang="en-US" dirty="0" err="1"/>
              <a:t>Sauvie</a:t>
            </a:r>
            <a:r>
              <a:rPr lang="en-US" dirty="0"/>
              <a:t> Island, </a:t>
            </a:r>
            <a:r>
              <a:rPr lang="en-US" dirty="0" err="1"/>
              <a:t>Willapa</a:t>
            </a:r>
            <a:r>
              <a:rPr lang="en-US" dirty="0"/>
              <a:t> Bay)</a:t>
            </a:r>
          </a:p>
        </p:txBody>
      </p:sp>
    </p:spTree>
    <p:extLst>
      <p:ext uri="{BB962C8B-B14F-4D97-AF65-F5344CB8AC3E}">
        <p14:creationId xmlns:p14="http://schemas.microsoft.com/office/powerpoint/2010/main" val="193346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pPr marL="0" indent="0">
              <a:buNone/>
            </a:pPr>
            <a:r>
              <a:rPr lang="en-US" sz="4000" dirty="0"/>
              <a:t>Use one of these systems to rate the risk involved in a trip to  Jetty “A” from the Cape Disappointment State Park Boat Ramp or Waikiki Beach today</a:t>
            </a:r>
          </a:p>
        </p:txBody>
      </p:sp>
      <p:sp>
        <p:nvSpPr>
          <p:cNvPr id="4" name="TextBox 3">
            <a:extLst>
              <a:ext uri="{FF2B5EF4-FFF2-40B4-BE49-F238E27FC236}">
                <a16:creationId xmlns:a16="http://schemas.microsoft.com/office/drawing/2014/main" id="{A7177218-894C-4C83-9052-4861506BA3FE}"/>
              </a:ext>
            </a:extLst>
          </p:cNvPr>
          <p:cNvSpPr txBox="1"/>
          <p:nvPr/>
        </p:nvSpPr>
        <p:spPr>
          <a:xfrm rot="20834387">
            <a:off x="4277712" y="697743"/>
            <a:ext cx="4372304" cy="584775"/>
          </a:xfrm>
          <a:prstGeom prst="rect">
            <a:avLst/>
          </a:prstGeom>
          <a:solidFill>
            <a:schemeClr val="accent1">
              <a:lumMod val="40000"/>
              <a:lumOff val="60000"/>
            </a:schemeClr>
          </a:solidFill>
        </p:spPr>
        <p:txBody>
          <a:bodyPr wrap="square" rtlCol="0">
            <a:spAutoFit/>
          </a:bodyPr>
          <a:lstStyle/>
          <a:p>
            <a:pPr algn="ctr"/>
            <a:r>
              <a:rPr lang="en-US" sz="3200" b="1" dirty="0"/>
              <a:t>If there is time</a:t>
            </a:r>
          </a:p>
        </p:txBody>
      </p:sp>
    </p:spTree>
    <p:extLst>
      <p:ext uri="{BB962C8B-B14F-4D97-AF65-F5344CB8AC3E}">
        <p14:creationId xmlns:p14="http://schemas.microsoft.com/office/powerpoint/2010/main" val="3084326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brain on the outdoors</a:t>
            </a:r>
          </a:p>
        </p:txBody>
      </p:sp>
      <p:sp>
        <p:nvSpPr>
          <p:cNvPr id="3" name="Content Placeholder 2"/>
          <p:cNvSpPr>
            <a:spLocks noGrp="1"/>
          </p:cNvSpPr>
          <p:nvPr>
            <p:ph idx="1"/>
          </p:nvPr>
        </p:nvSpPr>
        <p:spPr>
          <a:xfrm>
            <a:off x="315686" y="1896546"/>
            <a:ext cx="11560628" cy="4683868"/>
          </a:xfrm>
        </p:spPr>
        <p:txBody>
          <a:bodyPr>
            <a:noAutofit/>
          </a:bodyPr>
          <a:lstStyle/>
          <a:p>
            <a:r>
              <a:rPr lang="en-US" sz="3600" dirty="0"/>
              <a:t>Except in the earliest stages of learning a skill, your brain does not “assess the situation”, “brainstorm alternatives”, “develop a plan”, “execute the plan,” and “evaluate”. </a:t>
            </a:r>
          </a:p>
          <a:p>
            <a:pPr lvl="1"/>
            <a:r>
              <a:rPr lang="en-US" sz="3200" dirty="0"/>
              <a:t>This type of analysis takes a lot of time and requires a lot of information.</a:t>
            </a:r>
          </a:p>
          <a:p>
            <a:pPr lvl="1"/>
            <a:r>
              <a:rPr lang="en-US" sz="3200" dirty="0">
                <a:solidFill>
                  <a:srgbClr val="FF0000"/>
                </a:solidFill>
              </a:rPr>
              <a:t>When a possible threat is present (saber tooth tiger), this can kill you</a:t>
            </a:r>
          </a:p>
        </p:txBody>
      </p:sp>
      <p:sp>
        <p:nvSpPr>
          <p:cNvPr id="5" name="TextBox 4"/>
          <p:cNvSpPr txBox="1"/>
          <p:nvPr/>
        </p:nvSpPr>
        <p:spPr>
          <a:xfrm>
            <a:off x="7810827" y="373162"/>
            <a:ext cx="4381173" cy="1477328"/>
          </a:xfrm>
          <a:prstGeom prst="rect">
            <a:avLst/>
          </a:prstGeom>
          <a:noFill/>
        </p:spPr>
        <p:txBody>
          <a:bodyPr wrap="square" rtlCol="0">
            <a:spAutoFit/>
          </a:bodyPr>
          <a:lstStyle/>
          <a:p>
            <a:r>
              <a:rPr lang="en-US" dirty="0"/>
              <a:t>Adapted from:  </a:t>
            </a:r>
            <a:r>
              <a:rPr lang="en-US" dirty="0">
                <a:hlinkClick r:id="rId2"/>
              </a:rPr>
              <a:t>http://blog.stansport.com/how-the-outdoors-will-trap-your-brain-part-1/</a:t>
            </a:r>
            <a:r>
              <a:rPr lang="en-US" dirty="0"/>
              <a:t> and </a:t>
            </a:r>
            <a:r>
              <a:rPr lang="en-US" dirty="0">
                <a:hlinkClick r:id="rId3"/>
              </a:rPr>
              <a:t>http://blog.stansport.com/how-the-outdoors-will-trap-your-brain-part-2/</a:t>
            </a:r>
            <a:r>
              <a:rPr lang="en-US" dirty="0"/>
              <a:t> </a:t>
            </a:r>
          </a:p>
        </p:txBody>
      </p:sp>
    </p:spTree>
    <p:extLst>
      <p:ext uri="{BB962C8B-B14F-4D97-AF65-F5344CB8AC3E}">
        <p14:creationId xmlns:p14="http://schemas.microsoft.com/office/powerpoint/2010/main" val="234278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Rules-of-Thumb – domain-specific heuristics</a:t>
            </a:r>
          </a:p>
        </p:txBody>
      </p:sp>
      <p:sp>
        <p:nvSpPr>
          <p:cNvPr id="3" name="Content Placeholder 2"/>
          <p:cNvSpPr>
            <a:spLocks noGrp="1"/>
          </p:cNvSpPr>
          <p:nvPr>
            <p:ph idx="1"/>
          </p:nvPr>
        </p:nvSpPr>
        <p:spPr>
          <a:xfrm>
            <a:off x="838199" y="1948721"/>
            <a:ext cx="10989040" cy="4691921"/>
          </a:xfrm>
        </p:spPr>
        <p:txBody>
          <a:bodyPr>
            <a:noAutofit/>
          </a:bodyPr>
          <a:lstStyle/>
          <a:p>
            <a:r>
              <a:rPr lang="en-US" dirty="0"/>
              <a:t>Your brain takes shortcuts, especially when under pressure, or if the situation is fluid:   </a:t>
            </a:r>
            <a:r>
              <a:rPr lang="en-US" b="1" dirty="0"/>
              <a:t>your brain robs energy from the reasoning part of your brain to power hyper-alertness and reflexes</a:t>
            </a:r>
            <a:r>
              <a:rPr lang="en-US" dirty="0"/>
              <a:t>:</a:t>
            </a:r>
          </a:p>
          <a:p>
            <a:pPr lvl="1"/>
            <a:r>
              <a:rPr lang="en-US" dirty="0"/>
              <a:t>You literally don’t have the brains for complex reasoning and detailed plans</a:t>
            </a:r>
          </a:p>
          <a:p>
            <a:r>
              <a:rPr lang="en-US" dirty="0"/>
              <a:t>So we use rules of thumb</a:t>
            </a:r>
          </a:p>
          <a:p>
            <a:pPr lvl="1"/>
            <a:r>
              <a:rPr lang="en-US" dirty="0"/>
              <a:t>“No less than three, go to sea”</a:t>
            </a:r>
          </a:p>
          <a:p>
            <a:pPr lvl="1"/>
            <a:r>
              <a:rPr lang="en-US" dirty="0"/>
              <a:t>“Always look towards the sea” </a:t>
            </a:r>
          </a:p>
          <a:p>
            <a:pPr lvl="1"/>
            <a:r>
              <a:rPr lang="en-US" dirty="0"/>
              <a:t>“be off the water by 2pm” (due to winds)</a:t>
            </a:r>
          </a:p>
          <a:p>
            <a:pPr lvl="1"/>
            <a:r>
              <a:rPr lang="en-US" dirty="0"/>
              <a:t>“Measure twice, cut once” </a:t>
            </a:r>
          </a:p>
          <a:p>
            <a:pPr lvl="1"/>
            <a:r>
              <a:rPr lang="en-US" dirty="0"/>
              <a:t>“Don’t paddle at the mouth of </a:t>
            </a:r>
            <a:r>
              <a:rPr lang="en-US" dirty="0" err="1"/>
              <a:t>Netarts</a:t>
            </a:r>
            <a:r>
              <a:rPr lang="en-US" dirty="0"/>
              <a:t> Bay during the ebb tide”</a:t>
            </a:r>
            <a:endParaRPr lang="en-US" sz="3200" dirty="0"/>
          </a:p>
        </p:txBody>
      </p:sp>
    </p:spTree>
    <p:extLst>
      <p:ext uri="{BB962C8B-B14F-4D97-AF65-F5344CB8AC3E}">
        <p14:creationId xmlns:p14="http://schemas.microsoft.com/office/powerpoint/2010/main" val="28056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Heuristic Traps</a:t>
            </a:r>
            <a:endParaRPr lang="en-US" dirty="0"/>
          </a:p>
        </p:txBody>
      </p:sp>
      <p:sp>
        <p:nvSpPr>
          <p:cNvPr id="3" name="Content Placeholder 2"/>
          <p:cNvSpPr>
            <a:spLocks noGrp="1"/>
          </p:cNvSpPr>
          <p:nvPr>
            <p:ph idx="1"/>
          </p:nvPr>
        </p:nvSpPr>
        <p:spPr>
          <a:xfrm>
            <a:off x="838199" y="1825624"/>
            <a:ext cx="10888579" cy="5032375"/>
          </a:xfrm>
        </p:spPr>
        <p:txBody>
          <a:bodyPr>
            <a:normAutofit fontScale="92500" lnSpcReduction="10000"/>
          </a:bodyPr>
          <a:lstStyle/>
          <a:p>
            <a:r>
              <a:rPr lang="en-US" sz="3600" b="1" dirty="0"/>
              <a:t>Heuristic</a:t>
            </a:r>
            <a:r>
              <a:rPr lang="en-US" sz="3600" dirty="0"/>
              <a:t>:  an approach to problem solving that is not guaranteed to be optimal or perfect, but is sufficient for immediate goals.  Mental shortcuts that ease the cognitive load of making a decision (Wikipedia)</a:t>
            </a:r>
          </a:p>
          <a:p>
            <a:r>
              <a:rPr lang="en-US" sz="3600" b="1" dirty="0"/>
              <a:t>Problem:  When a rule of thumb gives us a grossly inaccurate perception of a hazard, we fall into what are known as a “heuristic traps”: </a:t>
            </a:r>
          </a:p>
          <a:p>
            <a:pPr lvl="1"/>
            <a:r>
              <a:rPr lang="en-US" sz="3200" dirty="0"/>
              <a:t>Situations where even trained people </a:t>
            </a:r>
            <a:r>
              <a:rPr lang="en-US" sz="3200" i="1" dirty="0"/>
              <a:t>repeatedly ignore</a:t>
            </a:r>
            <a:r>
              <a:rPr lang="en-US" sz="3200" dirty="0"/>
              <a:t> obvious clues to danger and proceed when the signs are screaming at them to scout, stop, or turn back</a:t>
            </a:r>
          </a:p>
          <a:p>
            <a:pPr lvl="1"/>
            <a:r>
              <a:rPr lang="en-US" sz="3200" dirty="0"/>
              <a:t>They </a:t>
            </a:r>
            <a:r>
              <a:rPr lang="en-US" sz="3200" b="1" dirty="0"/>
              <a:t>focus on one aspect of a challenge </a:t>
            </a:r>
            <a:r>
              <a:rPr lang="en-US" sz="3200" i="1" u="sng" dirty="0">
                <a:highlight>
                  <a:srgbClr val="FFFF00"/>
                </a:highlight>
              </a:rPr>
              <a:t>to the exclusion of all others</a:t>
            </a:r>
          </a:p>
        </p:txBody>
      </p:sp>
    </p:spTree>
    <p:extLst>
      <p:ext uri="{BB962C8B-B14F-4D97-AF65-F5344CB8AC3E}">
        <p14:creationId xmlns:p14="http://schemas.microsoft.com/office/powerpoint/2010/main" val="29122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lstStyle/>
          <a:p>
            <a:r>
              <a:rPr lang="en-US" dirty="0"/>
              <a:t>Decision-Making Traps with Big Consequences </a:t>
            </a:r>
          </a:p>
        </p:txBody>
      </p:sp>
      <p:sp>
        <p:nvSpPr>
          <p:cNvPr id="3" name="Content Placeholder 2"/>
          <p:cNvSpPr>
            <a:spLocks noGrp="1"/>
          </p:cNvSpPr>
          <p:nvPr>
            <p:ph idx="1"/>
          </p:nvPr>
        </p:nvSpPr>
        <p:spPr>
          <a:xfrm>
            <a:off x="691242" y="1617890"/>
            <a:ext cx="10689771" cy="5032375"/>
          </a:xfrm>
        </p:spPr>
        <p:txBody>
          <a:bodyPr>
            <a:normAutofit/>
          </a:bodyPr>
          <a:lstStyle/>
          <a:p>
            <a:pPr marL="0" indent="0">
              <a:buNone/>
            </a:pPr>
            <a:r>
              <a:rPr lang="en-US" sz="3600" dirty="0"/>
              <a:t>Rules of thumb/“heuristic traps” that give us a grossly inaccurate perception of a hazard</a:t>
            </a:r>
          </a:p>
          <a:p>
            <a:r>
              <a:rPr lang="en-US" sz="3200" b="1" dirty="0"/>
              <a:t>Scarcity Trap</a:t>
            </a:r>
            <a:r>
              <a:rPr lang="en-US" sz="3200" dirty="0"/>
              <a:t>:  "I've driven 3 hours to get here, so I'm going to launch no matter what the conditions are! “</a:t>
            </a:r>
          </a:p>
          <a:p>
            <a:r>
              <a:rPr lang="en-US" sz="3200" b="1" dirty="0"/>
              <a:t>False Familiarity Trap</a:t>
            </a:r>
            <a:r>
              <a:rPr lang="en-US" sz="3200" dirty="0"/>
              <a:t>: “I was down this river last fall, so I don’t need to scout the next corner this spring“</a:t>
            </a:r>
          </a:p>
          <a:p>
            <a:r>
              <a:rPr lang="en-US" sz="3200" b="1" dirty="0"/>
              <a:t>Expert  Trap: </a:t>
            </a:r>
            <a:r>
              <a:rPr lang="en-US" sz="3200" dirty="0"/>
              <a:t>"Sean is a very experienced paddler, he would never take us to a hazardous place“ (e.g. </a:t>
            </a:r>
            <a:r>
              <a:rPr lang="en-US" sz="3200" i="1" dirty="0"/>
              <a:t>"Don't let your leader lead you to your death!“ or “Your leader may be falling into another trap”</a:t>
            </a:r>
            <a:r>
              <a:rPr lang="en-US" sz="3200" dirty="0"/>
              <a:t>) </a:t>
            </a:r>
          </a:p>
        </p:txBody>
      </p:sp>
    </p:spTree>
    <p:extLst>
      <p:ext uri="{BB962C8B-B14F-4D97-AF65-F5344CB8AC3E}">
        <p14:creationId xmlns:p14="http://schemas.microsoft.com/office/powerpoint/2010/main" val="39697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1325563"/>
          </a:xfrm>
        </p:spPr>
        <p:txBody>
          <a:bodyPr/>
          <a:lstStyle/>
          <a:p>
            <a:r>
              <a:rPr lang="en-US" dirty="0"/>
              <a:t>Decision-Making Traps with Big Consequences </a:t>
            </a:r>
          </a:p>
        </p:txBody>
      </p:sp>
      <p:sp>
        <p:nvSpPr>
          <p:cNvPr id="3" name="Content Placeholder 2"/>
          <p:cNvSpPr>
            <a:spLocks noGrp="1"/>
          </p:cNvSpPr>
          <p:nvPr>
            <p:ph idx="1"/>
          </p:nvPr>
        </p:nvSpPr>
        <p:spPr>
          <a:xfrm>
            <a:off x="691242" y="1617890"/>
            <a:ext cx="10689771" cy="4593779"/>
          </a:xfrm>
        </p:spPr>
        <p:txBody>
          <a:bodyPr>
            <a:normAutofit/>
          </a:bodyPr>
          <a:lstStyle/>
          <a:p>
            <a:pPr marL="0" indent="0">
              <a:buNone/>
            </a:pPr>
            <a:r>
              <a:rPr lang="en-US" sz="3200" dirty="0"/>
              <a:t>Rules of thumb that give us a grossly inaccurate perception of a hazard</a:t>
            </a:r>
            <a:endParaRPr lang="en-US" sz="3300" dirty="0"/>
          </a:p>
          <a:p>
            <a:r>
              <a:rPr lang="en-US" b="1" dirty="0"/>
              <a:t>Ego Trap</a:t>
            </a:r>
            <a:r>
              <a:rPr lang="en-US" dirty="0"/>
              <a:t>:   "Well, if Sam made it through that rapid, then certainly I can make it through too“   </a:t>
            </a:r>
          </a:p>
          <a:p>
            <a:r>
              <a:rPr lang="en-US" b="1" dirty="0"/>
              <a:t>Social Pressure Trap</a:t>
            </a:r>
            <a:r>
              <a:rPr lang="en-US" dirty="0"/>
              <a:t>:  “Joe and Patty have already made it through the big surf.  I guess I’ll go ahead and launch -- I don’t want to look like a wimp”</a:t>
            </a:r>
          </a:p>
          <a:p>
            <a:r>
              <a:rPr lang="en-US" b="1" dirty="0"/>
              <a:t>Momentum/Laziness Trap</a:t>
            </a:r>
            <a:r>
              <a:rPr lang="en-US" dirty="0"/>
              <a:t>:  “Tom and Paul are here, and have already taken their boats off their cars -- let’s go ahead and launch anyway”</a:t>
            </a:r>
          </a:p>
        </p:txBody>
      </p:sp>
      <p:sp>
        <p:nvSpPr>
          <p:cNvPr id="4" name="TextBox 3"/>
          <p:cNvSpPr txBox="1"/>
          <p:nvPr/>
        </p:nvSpPr>
        <p:spPr>
          <a:xfrm>
            <a:off x="410934" y="6211669"/>
            <a:ext cx="11250386" cy="646331"/>
          </a:xfrm>
          <a:prstGeom prst="rect">
            <a:avLst/>
          </a:prstGeom>
          <a:noFill/>
        </p:spPr>
        <p:txBody>
          <a:bodyPr wrap="square" rtlCol="0">
            <a:spAutoFit/>
          </a:bodyPr>
          <a:lstStyle/>
          <a:p>
            <a:r>
              <a:rPr lang="en-US" dirty="0"/>
              <a:t>Much more on this:  Read  "Decision making for wilderness leaders: strategies, traps and teaching methods" and "Heuristic Traps in Recreational Avalanche Accidents:  Evidence and Implications," both by Ian </a:t>
            </a:r>
            <a:r>
              <a:rPr lang="en-US" dirty="0" err="1"/>
              <a:t>McCammon</a:t>
            </a:r>
            <a:r>
              <a:rPr lang="en-US" dirty="0"/>
              <a:t>, Ph.D.</a:t>
            </a:r>
          </a:p>
        </p:txBody>
      </p:sp>
      <p:sp>
        <p:nvSpPr>
          <p:cNvPr id="5" name="TextBox 4"/>
          <p:cNvSpPr txBox="1"/>
          <p:nvPr/>
        </p:nvSpPr>
        <p:spPr>
          <a:xfrm>
            <a:off x="691242" y="1690688"/>
            <a:ext cx="10788185" cy="954107"/>
          </a:xfrm>
          <a:prstGeom prst="rect">
            <a:avLst/>
          </a:prstGeom>
          <a:solidFill>
            <a:schemeClr val="accent1">
              <a:lumMod val="20000"/>
              <a:lumOff val="80000"/>
            </a:schemeClr>
          </a:solidFill>
        </p:spPr>
        <p:txBody>
          <a:bodyPr wrap="square" rtlCol="0">
            <a:spAutoFit/>
          </a:bodyPr>
          <a:lstStyle/>
          <a:p>
            <a:pPr algn="ctr"/>
            <a:r>
              <a:rPr lang="en-US" sz="2800" dirty="0"/>
              <a:t>With your mind focused on one of these traps, you literally don’t have the brain power to think of the big picture – fight or flight again</a:t>
            </a:r>
          </a:p>
        </p:txBody>
      </p:sp>
    </p:spTree>
    <p:extLst>
      <p:ext uri="{BB962C8B-B14F-4D97-AF65-F5344CB8AC3E}">
        <p14:creationId xmlns:p14="http://schemas.microsoft.com/office/powerpoint/2010/main" val="373164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Paddler Responsibilities  </a:t>
            </a:r>
          </a:p>
        </p:txBody>
      </p:sp>
      <p:sp>
        <p:nvSpPr>
          <p:cNvPr id="3" name="Content Placeholder 2"/>
          <p:cNvSpPr>
            <a:spLocks noGrp="1"/>
          </p:cNvSpPr>
          <p:nvPr>
            <p:ph idx="1"/>
          </p:nvPr>
        </p:nvSpPr>
        <p:spPr>
          <a:xfrm>
            <a:off x="345621" y="1690688"/>
            <a:ext cx="11500757" cy="4802187"/>
          </a:xfrm>
        </p:spPr>
        <p:txBody>
          <a:bodyPr>
            <a:noAutofit/>
          </a:bodyPr>
          <a:lstStyle/>
          <a:p>
            <a:pPr marL="0" indent="0">
              <a:buNone/>
            </a:pPr>
            <a:r>
              <a:rPr lang="en-US" sz="2400" dirty="0"/>
              <a:t>All Paddlers </a:t>
            </a:r>
          </a:p>
          <a:p>
            <a:r>
              <a:rPr lang="en-US" sz="2000" dirty="0"/>
              <a:t>Have appropriate equipment (including immersion wear)</a:t>
            </a:r>
          </a:p>
          <a:p>
            <a:r>
              <a:rPr lang="en-US" sz="2000" dirty="0"/>
              <a:t>Know where to go, and how to get back (navigation)</a:t>
            </a:r>
          </a:p>
          <a:p>
            <a:r>
              <a:rPr lang="en-US" sz="2000" dirty="0"/>
              <a:t>Good decision-making skills (experience, and appeal to the wisdom of the group)</a:t>
            </a:r>
          </a:p>
          <a:p>
            <a:r>
              <a:rPr lang="en-US" sz="2000" dirty="0"/>
              <a:t>Make the trip safe—stay within acceptable risk—read conditions</a:t>
            </a:r>
          </a:p>
          <a:p>
            <a:r>
              <a:rPr lang="en-US" sz="2000" dirty="0"/>
              <a:t>Keep an eye on the clock—time management.  </a:t>
            </a:r>
          </a:p>
          <a:p>
            <a:r>
              <a:rPr lang="en-US" sz="2000" dirty="0"/>
              <a:t>Be prepared for all conditions seen on trip (weather, tides, etc.)</a:t>
            </a:r>
          </a:p>
          <a:p>
            <a:r>
              <a:rPr lang="en-US" sz="2000" dirty="0"/>
              <a:t>Communication:  keep everyone in the loop, communicate early and often</a:t>
            </a:r>
          </a:p>
          <a:p>
            <a:r>
              <a:rPr lang="en-US" sz="2000" dirty="0"/>
              <a:t>Stay with the group – no one leaves without permission, even the leader</a:t>
            </a:r>
          </a:p>
          <a:p>
            <a:pPr lvl="1"/>
            <a:r>
              <a:rPr lang="en-US" sz="1800" dirty="0"/>
              <a:t>Help the group find you again if you get separated – stay in a place widely visible, signal, enhance visibility</a:t>
            </a:r>
          </a:p>
          <a:p>
            <a:r>
              <a:rPr lang="en-US" sz="2000" dirty="0"/>
              <a:t>Be reasonably self sufficient.</a:t>
            </a:r>
          </a:p>
          <a:p>
            <a:pPr lvl="1"/>
            <a:r>
              <a:rPr lang="en-US" sz="1800" dirty="0"/>
              <a:t>OOPS does not run a guide service</a:t>
            </a:r>
          </a:p>
        </p:txBody>
      </p:sp>
    </p:spTree>
    <p:extLst>
      <p:ext uri="{BB962C8B-B14F-4D97-AF65-F5344CB8AC3E}">
        <p14:creationId xmlns:p14="http://schemas.microsoft.com/office/powerpoint/2010/main" val="22817474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B091-78C4-45D8-82C2-62909B60C83F}"/>
              </a:ext>
            </a:extLst>
          </p:cNvPr>
          <p:cNvSpPr>
            <a:spLocks noGrp="1"/>
          </p:cNvSpPr>
          <p:nvPr>
            <p:ph type="title"/>
          </p:nvPr>
        </p:nvSpPr>
        <p:spPr/>
        <p:txBody>
          <a:bodyPr/>
          <a:lstStyle/>
          <a:p>
            <a:r>
              <a:rPr lang="en-US" dirty="0"/>
              <a:t>A different type of trap:  Risk Creep</a:t>
            </a:r>
          </a:p>
        </p:txBody>
      </p:sp>
      <p:sp>
        <p:nvSpPr>
          <p:cNvPr id="3" name="Content Placeholder 2">
            <a:extLst>
              <a:ext uri="{FF2B5EF4-FFF2-40B4-BE49-F238E27FC236}">
                <a16:creationId xmlns:a16="http://schemas.microsoft.com/office/drawing/2014/main" id="{D072D5AB-BCC9-4897-B317-77E3E872374B}"/>
              </a:ext>
            </a:extLst>
          </p:cNvPr>
          <p:cNvSpPr>
            <a:spLocks noGrp="1"/>
          </p:cNvSpPr>
          <p:nvPr>
            <p:ph idx="1"/>
          </p:nvPr>
        </p:nvSpPr>
        <p:spPr>
          <a:xfrm>
            <a:off x="838200" y="1825624"/>
            <a:ext cx="10515600" cy="4816913"/>
          </a:xfrm>
        </p:spPr>
        <p:txBody>
          <a:bodyPr>
            <a:normAutofit fontScale="92500" lnSpcReduction="20000"/>
          </a:bodyPr>
          <a:lstStyle/>
          <a:p>
            <a:r>
              <a:rPr lang="en-US" dirty="0"/>
              <a:t>Humans are terrible at recognizing slow change.  </a:t>
            </a:r>
          </a:p>
          <a:p>
            <a:r>
              <a:rPr lang="en-US" dirty="0"/>
              <a:t>Our brains are poorly equipped to recognize when we are slowly getting too tired, too cold, or too close to the edge of our abilities.</a:t>
            </a:r>
          </a:p>
          <a:p>
            <a:r>
              <a:rPr lang="en-US" dirty="0"/>
              <a:t>Combat this with triggers, cut-offs, and turn back times. </a:t>
            </a:r>
          </a:p>
          <a:p>
            <a:r>
              <a:rPr lang="en-US" dirty="0"/>
              <a:t>Examples:   rising river levels, wind in the gorge, larger swell or period on a specific beach</a:t>
            </a:r>
          </a:p>
          <a:p>
            <a:pPr lvl="1"/>
            <a:r>
              <a:rPr lang="en-US" dirty="0"/>
              <a:t>How high is too high?  How much wind is too much in the middle of the channel?</a:t>
            </a:r>
          </a:p>
          <a:p>
            <a:pPr lvl="1"/>
            <a:r>
              <a:rPr lang="en-US" dirty="0"/>
              <a:t>How do you know what your limits are?</a:t>
            </a:r>
          </a:p>
          <a:p>
            <a:pPr lvl="1"/>
            <a:r>
              <a:rPr lang="en-US" dirty="0"/>
              <a:t>“Solution”:  We use our own or our collective knowledge to establish limits for ourselves. When spring flow hits a certain </a:t>
            </a:r>
            <a:r>
              <a:rPr lang="en-US" dirty="0" err="1"/>
              <a:t>cms</a:t>
            </a:r>
            <a:r>
              <a:rPr lang="en-US" dirty="0"/>
              <a:t>/</a:t>
            </a:r>
            <a:r>
              <a:rPr lang="en-US" dirty="0" err="1"/>
              <a:t>cfs</a:t>
            </a:r>
            <a:r>
              <a:rPr lang="en-US" dirty="0"/>
              <a:t>, the wind a specific speed, the swell a particular size for a given period, we find somewhere else to go.</a:t>
            </a:r>
          </a:p>
          <a:p>
            <a:r>
              <a:rPr lang="en-US" dirty="0"/>
              <a:t>Alternative learning strategy:  make the easy hard (ex. paddle a kayak with a canoe paddle on flat water, paddle backwards, learn to kayak sail) rather than constantly pushing against our ability in more and more extreme conditions</a:t>
            </a:r>
          </a:p>
        </p:txBody>
      </p:sp>
    </p:spTree>
    <p:extLst>
      <p:ext uri="{BB962C8B-B14F-4D97-AF65-F5344CB8AC3E}">
        <p14:creationId xmlns:p14="http://schemas.microsoft.com/office/powerpoint/2010/main" val="1378124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p>
        </p:txBody>
      </p:sp>
      <p:sp>
        <p:nvSpPr>
          <p:cNvPr id="3" name="Content Placeholder 2"/>
          <p:cNvSpPr>
            <a:spLocks noGrp="1"/>
          </p:cNvSpPr>
          <p:nvPr>
            <p:ph idx="1"/>
          </p:nvPr>
        </p:nvSpPr>
        <p:spPr>
          <a:xfrm>
            <a:off x="838200" y="1825624"/>
            <a:ext cx="10712116" cy="5032375"/>
          </a:xfrm>
        </p:spPr>
        <p:txBody>
          <a:bodyPr>
            <a:normAutofit fontScale="85000" lnSpcReduction="20000"/>
          </a:bodyPr>
          <a:lstStyle/>
          <a:p>
            <a:r>
              <a:rPr lang="en-US" sz="4400" dirty="0"/>
              <a:t>Give an example where you fell into one of the decision-making traps</a:t>
            </a:r>
          </a:p>
          <a:p>
            <a:r>
              <a:rPr lang="en-US" sz="4400" dirty="0"/>
              <a:t>Charles:  </a:t>
            </a:r>
          </a:p>
          <a:p>
            <a:pPr lvl="1"/>
            <a:r>
              <a:rPr lang="en-US" sz="4000" dirty="0"/>
              <a:t>canoeing snake river with n00bs as a n00b</a:t>
            </a:r>
          </a:p>
          <a:p>
            <a:pPr lvl="1"/>
            <a:r>
              <a:rPr lang="en-US" sz="4000" dirty="0"/>
              <a:t>end of trip, take off without consulting leader to surf a few wind waves back to the take-out – playing with a person that weighs half as much and is faster</a:t>
            </a:r>
          </a:p>
          <a:p>
            <a:pPr lvl="1"/>
            <a:r>
              <a:rPr lang="en-US" sz="4000" dirty="0"/>
              <a:t>Car loaded, in dry suit, pull out into rain to load boats onto car, decide not to paddle</a:t>
            </a:r>
          </a:p>
          <a:p>
            <a:r>
              <a:rPr lang="en-US" sz="4400" dirty="0"/>
              <a:t>Mel: Aldrich Point to Skamokawa and run out of daylight</a:t>
            </a:r>
          </a:p>
        </p:txBody>
      </p:sp>
    </p:spTree>
    <p:extLst>
      <p:ext uri="{BB962C8B-B14F-4D97-AF65-F5344CB8AC3E}">
        <p14:creationId xmlns:p14="http://schemas.microsoft.com/office/powerpoint/2010/main" val="7144892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1</a:t>
            </a:r>
          </a:p>
        </p:txBody>
      </p:sp>
      <p:sp>
        <p:nvSpPr>
          <p:cNvPr id="3" name="Content Placeholder 2"/>
          <p:cNvSpPr>
            <a:spLocks noGrp="1"/>
          </p:cNvSpPr>
          <p:nvPr>
            <p:ph idx="1"/>
          </p:nvPr>
        </p:nvSpPr>
        <p:spPr>
          <a:xfrm>
            <a:off x="166255" y="1512916"/>
            <a:ext cx="11654443" cy="5345083"/>
          </a:xfrm>
        </p:spPr>
        <p:txBody>
          <a:bodyPr>
            <a:normAutofit lnSpcReduction="10000"/>
          </a:bodyPr>
          <a:lstStyle/>
          <a:p>
            <a:r>
              <a:rPr lang="en-US" sz="3200" dirty="0"/>
              <a:t> Be Vigilant</a:t>
            </a:r>
          </a:p>
          <a:p>
            <a:pPr lvl="1"/>
            <a:r>
              <a:rPr lang="en-US" sz="2800" dirty="0"/>
              <a:t>Work hard to note when you, or those you are with, start falling into these traps</a:t>
            </a:r>
          </a:p>
          <a:p>
            <a:r>
              <a:rPr lang="en-US" sz="3200" dirty="0"/>
              <a:t>Absence of Evidence is not Evidence of Absence</a:t>
            </a:r>
          </a:p>
          <a:p>
            <a:pPr lvl="1"/>
            <a:r>
              <a:rPr lang="en-US" sz="2800" dirty="0"/>
              <a:t>Just because you ignored the warning signs and got home safe, doesn’t mean the risk wasn’t there (see “Reflection” coming up)</a:t>
            </a:r>
          </a:p>
          <a:p>
            <a:pPr lvl="1"/>
            <a:r>
              <a:rPr lang="en-US" sz="2800" dirty="0"/>
              <a:t>You got lucky</a:t>
            </a:r>
          </a:p>
          <a:p>
            <a:pPr lvl="1"/>
            <a:r>
              <a:rPr lang="en-US" sz="2800" dirty="0"/>
              <a:t>Remember Dirty Harry:  </a:t>
            </a:r>
            <a:r>
              <a:rPr lang="en-US" sz="2800" i="1" dirty="0"/>
              <a:t>"Did he fire six shots or only five?“… you've </a:t>
            </a:r>
            <a:r>
              <a:rPr lang="en-US" sz="2800" i="1" dirty="0" err="1"/>
              <a:t>gotta</a:t>
            </a:r>
            <a:r>
              <a:rPr lang="en-US" sz="2800" i="1" dirty="0"/>
              <a:t> ask yourself one question: "Do I feel lucky?" “Well, do </a:t>
            </a:r>
            <a:r>
              <a:rPr lang="en-US" sz="2800" i="1" dirty="0" err="1"/>
              <a:t>ya</a:t>
            </a:r>
            <a:r>
              <a:rPr lang="en-US" sz="2800" i="1" dirty="0"/>
              <a:t>, punk?”</a:t>
            </a:r>
          </a:p>
          <a:p>
            <a:r>
              <a:rPr lang="en-US" sz="3200" dirty="0"/>
              <a:t>Reassess</a:t>
            </a:r>
          </a:p>
          <a:p>
            <a:pPr lvl="1"/>
            <a:r>
              <a:rPr lang="en-US" sz="2800" dirty="0"/>
              <a:t>Regularly reassess your plan and the risk during the trip.  Your inclination will be to continue on.  Should you?   Really?  </a:t>
            </a:r>
            <a:r>
              <a:rPr lang="en-US" sz="2800" dirty="0">
                <a:highlight>
                  <a:srgbClr val="FFFF00"/>
                </a:highlight>
              </a:rPr>
              <a:t>Pay attention to your gut – it’s OK to say “No”</a:t>
            </a:r>
          </a:p>
        </p:txBody>
      </p:sp>
    </p:spTree>
    <p:extLst>
      <p:ext uri="{BB962C8B-B14F-4D97-AF65-F5344CB8AC3E}">
        <p14:creationId xmlns:p14="http://schemas.microsoft.com/office/powerpoint/2010/main" val="17920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2</a:t>
            </a:r>
          </a:p>
        </p:txBody>
      </p:sp>
      <p:sp>
        <p:nvSpPr>
          <p:cNvPr id="3" name="Content Placeholder 2"/>
          <p:cNvSpPr>
            <a:spLocks noGrp="1"/>
          </p:cNvSpPr>
          <p:nvPr>
            <p:ph idx="1"/>
          </p:nvPr>
        </p:nvSpPr>
        <p:spPr>
          <a:xfrm>
            <a:off x="629586" y="1453244"/>
            <a:ext cx="10493115" cy="4992526"/>
          </a:xfrm>
        </p:spPr>
        <p:txBody>
          <a:bodyPr>
            <a:noAutofit/>
          </a:bodyPr>
          <a:lstStyle/>
          <a:p>
            <a:pPr marL="0" indent="0">
              <a:buNone/>
            </a:pPr>
            <a:r>
              <a:rPr lang="en-US" sz="3600" dirty="0"/>
              <a:t>What people in high-stress professions (firefighters, mountain rescue, Coast Guard) do to avoid the traps is replace rules-of-thumb with “recognition-primed decision-making”</a:t>
            </a:r>
          </a:p>
          <a:p>
            <a:pPr lvl="1"/>
            <a:r>
              <a:rPr lang="en-US" sz="3200" dirty="0"/>
              <a:t>Recognizing a situation from a distinct set of clues</a:t>
            </a:r>
          </a:p>
          <a:p>
            <a:pPr lvl="1"/>
            <a:r>
              <a:rPr lang="en-US" sz="3200" dirty="0"/>
              <a:t>Respond based on a large database of scenarios, training, practice, and experience</a:t>
            </a:r>
          </a:p>
          <a:p>
            <a:pPr lvl="1"/>
            <a:r>
              <a:rPr lang="en-US" sz="3200" dirty="0"/>
              <a:t>Done properly, can become quick and intuitive (and save a life)</a:t>
            </a:r>
          </a:p>
          <a:p>
            <a:pPr lvl="1"/>
            <a:r>
              <a:rPr lang="en-US" sz="3200" dirty="0"/>
              <a:t>Not based (mostly) on someone dying</a:t>
            </a:r>
            <a:br>
              <a:rPr lang="en-US" sz="3200" dirty="0"/>
            </a:br>
            <a:endParaRPr lang="en-US" sz="3200" dirty="0"/>
          </a:p>
        </p:txBody>
      </p:sp>
    </p:spTree>
    <p:extLst>
      <p:ext uri="{BB962C8B-B14F-4D97-AF65-F5344CB8AC3E}">
        <p14:creationId xmlns:p14="http://schemas.microsoft.com/office/powerpoint/2010/main" val="4168078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FF96-66E7-499E-8A40-69B2835332D8}"/>
              </a:ext>
            </a:extLst>
          </p:cNvPr>
          <p:cNvSpPr>
            <a:spLocks noGrp="1"/>
          </p:cNvSpPr>
          <p:nvPr>
            <p:ph type="title"/>
          </p:nvPr>
        </p:nvSpPr>
        <p:spPr/>
        <p:txBody>
          <a:bodyPr/>
          <a:lstStyle/>
          <a:p>
            <a:r>
              <a:rPr lang="en-US" dirty="0"/>
              <a:t>Recognition-primed decision-making</a:t>
            </a:r>
          </a:p>
        </p:txBody>
      </p:sp>
      <p:sp>
        <p:nvSpPr>
          <p:cNvPr id="3" name="Content Placeholder 2">
            <a:extLst>
              <a:ext uri="{FF2B5EF4-FFF2-40B4-BE49-F238E27FC236}">
                <a16:creationId xmlns:a16="http://schemas.microsoft.com/office/drawing/2014/main" id="{6E5F5829-3076-4E7C-8052-B519F1626703}"/>
              </a:ext>
            </a:extLst>
          </p:cNvPr>
          <p:cNvSpPr>
            <a:spLocks noGrp="1"/>
          </p:cNvSpPr>
          <p:nvPr>
            <p:ph idx="1"/>
          </p:nvPr>
        </p:nvSpPr>
        <p:spPr/>
        <p:txBody>
          <a:bodyPr>
            <a:normAutofit fontScale="92500"/>
          </a:bodyPr>
          <a:lstStyle/>
          <a:p>
            <a:r>
              <a:rPr lang="en-US" dirty="0"/>
              <a:t>Always put on your turnouts on in the same way</a:t>
            </a:r>
          </a:p>
          <a:p>
            <a:r>
              <a:rPr lang="en-US" dirty="0"/>
              <a:t>Always connect to the hydrant the same way</a:t>
            </a:r>
          </a:p>
          <a:p>
            <a:r>
              <a:rPr lang="en-US" dirty="0"/>
              <a:t>Always report on a car crash or fire the same way when you arrive on-scene</a:t>
            </a:r>
          </a:p>
          <a:p>
            <a:pPr lvl="1"/>
            <a:r>
              <a:rPr lang="en-US" dirty="0"/>
              <a:t>Then respond using the template of previous training</a:t>
            </a:r>
          </a:p>
          <a:p>
            <a:r>
              <a:rPr lang="en-US" dirty="0"/>
              <a:t>Always give the same information, in the same order, during a MAYDAY call</a:t>
            </a:r>
          </a:p>
          <a:p>
            <a:pPr lvl="1"/>
            <a:r>
              <a:rPr lang="en-US" dirty="0"/>
              <a:t>Then make yourself easy to find using techniques learned during training</a:t>
            </a:r>
          </a:p>
          <a:p>
            <a:r>
              <a:rPr lang="en-US" dirty="0"/>
              <a:t>Always do 4 things after forcing a door</a:t>
            </a:r>
          </a:p>
          <a:p>
            <a:r>
              <a:rPr lang="en-US" dirty="0"/>
              <a:t>Stage uphill and upwind from a hazmat incident, establish hot, warm, cold zones based on wind direction and speed (it’s written down)</a:t>
            </a:r>
          </a:p>
        </p:txBody>
      </p:sp>
    </p:spTree>
    <p:extLst>
      <p:ext uri="{BB962C8B-B14F-4D97-AF65-F5344CB8AC3E}">
        <p14:creationId xmlns:p14="http://schemas.microsoft.com/office/powerpoint/2010/main" val="36296113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3</a:t>
            </a:r>
          </a:p>
        </p:txBody>
      </p:sp>
      <p:sp>
        <p:nvSpPr>
          <p:cNvPr id="3" name="Content Placeholder 2"/>
          <p:cNvSpPr>
            <a:spLocks noGrp="1"/>
          </p:cNvSpPr>
          <p:nvPr>
            <p:ph idx="1"/>
          </p:nvPr>
        </p:nvSpPr>
        <p:spPr>
          <a:xfrm>
            <a:off x="719529" y="1436311"/>
            <a:ext cx="10418164" cy="5404756"/>
          </a:xfrm>
        </p:spPr>
        <p:txBody>
          <a:bodyPr>
            <a:normAutofit fontScale="92500" lnSpcReduction="20000"/>
          </a:bodyPr>
          <a:lstStyle/>
          <a:p>
            <a:pPr marL="0" indent="0">
              <a:buNone/>
            </a:pPr>
            <a:r>
              <a:rPr lang="en-US" sz="3600" dirty="0"/>
              <a:t>How to build this experience:</a:t>
            </a:r>
          </a:p>
          <a:p>
            <a:r>
              <a:rPr lang="en-US" sz="3200" dirty="0"/>
              <a:t>Reflection:</a:t>
            </a:r>
          </a:p>
          <a:p>
            <a:pPr lvl="1"/>
            <a:r>
              <a:rPr lang="en-US" sz="2800" dirty="0"/>
              <a:t>Figure out </a:t>
            </a:r>
            <a:r>
              <a:rPr lang="en-US" sz="2800" b="1" i="1" dirty="0"/>
              <a:t>why</a:t>
            </a:r>
            <a:r>
              <a:rPr lang="en-US" sz="2800" dirty="0"/>
              <a:t> things went well.  How?  Can you repeat?  Did risks exist that never came to a head?  Debrief each other.</a:t>
            </a:r>
          </a:p>
          <a:p>
            <a:pPr lvl="2"/>
            <a:r>
              <a:rPr lang="en-US" sz="2400" dirty="0"/>
              <a:t>Be honest with yourself:  If you had a perfect trip, reflect:  did you pass any snags, wing dams, fishermen, power boats, etc.?  Did the group get spread out/some people out of sight for a while?   Were people well-positioned and able to help if something </a:t>
            </a:r>
            <a:r>
              <a:rPr lang="en-US" sz="2400" b="1" i="1" dirty="0"/>
              <a:t>had</a:t>
            </a:r>
            <a:r>
              <a:rPr lang="en-US" sz="2400" dirty="0"/>
              <a:t> gone wrong?</a:t>
            </a:r>
          </a:p>
          <a:p>
            <a:pPr lvl="1"/>
            <a:r>
              <a:rPr lang="en-US" sz="2800" dirty="0"/>
              <a:t>Figure out what went wrong.  Go beyond the simple answers</a:t>
            </a:r>
          </a:p>
          <a:p>
            <a:r>
              <a:rPr lang="en-US" sz="3200" dirty="0"/>
              <a:t>Do Mental Exercises – Paper Scenarios</a:t>
            </a:r>
          </a:p>
          <a:p>
            <a:r>
              <a:rPr lang="en-US" sz="3200" dirty="0"/>
              <a:t>Conduct “real” scenarios</a:t>
            </a:r>
          </a:p>
          <a:p>
            <a:r>
              <a:rPr lang="en-US" sz="3200" dirty="0"/>
              <a:t>Keep a logbook with all these observations, plus conditions (flows, tides, weather, who was there, etc.)</a:t>
            </a:r>
          </a:p>
          <a:p>
            <a:pPr lvl="1"/>
            <a:r>
              <a:rPr lang="en-US" sz="2800" dirty="0"/>
              <a:t>Forecast, actual conditions, anything notable observed about (conditions, places, people), what happened, etc.</a:t>
            </a:r>
          </a:p>
        </p:txBody>
      </p:sp>
    </p:spTree>
    <p:extLst>
      <p:ext uri="{BB962C8B-B14F-4D97-AF65-F5344CB8AC3E}">
        <p14:creationId xmlns:p14="http://schemas.microsoft.com/office/powerpoint/2010/main" val="25670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Decision-Making Traps 4</a:t>
            </a:r>
          </a:p>
        </p:txBody>
      </p:sp>
      <p:sp>
        <p:nvSpPr>
          <p:cNvPr id="3" name="Content Placeholder 2"/>
          <p:cNvSpPr>
            <a:spLocks noGrp="1"/>
          </p:cNvSpPr>
          <p:nvPr>
            <p:ph idx="1"/>
          </p:nvPr>
        </p:nvSpPr>
        <p:spPr>
          <a:xfrm>
            <a:off x="434715" y="1436311"/>
            <a:ext cx="11152682" cy="5404756"/>
          </a:xfrm>
        </p:spPr>
        <p:txBody>
          <a:bodyPr>
            <a:normAutofit fontScale="92500" lnSpcReduction="10000"/>
          </a:bodyPr>
          <a:lstStyle/>
          <a:p>
            <a:pPr marL="0" indent="0">
              <a:buNone/>
            </a:pPr>
            <a:r>
              <a:rPr lang="en-US" sz="3600" dirty="0"/>
              <a:t>How to build this experience cont.</a:t>
            </a:r>
          </a:p>
          <a:p>
            <a:r>
              <a:rPr lang="en-US" sz="3200" dirty="0"/>
              <a:t>Conduct a </a:t>
            </a:r>
            <a:r>
              <a:rPr lang="en-US" sz="3200" i="1" dirty="0"/>
              <a:t>Pre-Mortem</a:t>
            </a:r>
            <a:r>
              <a:rPr lang="en-US" sz="3200" dirty="0"/>
              <a:t> with the entire group</a:t>
            </a:r>
          </a:p>
          <a:p>
            <a:pPr lvl="1"/>
            <a:r>
              <a:rPr lang="en-US" sz="2800" dirty="0"/>
              <a:t>Imagine that your plan was implemented as you intended but it still failed.  Why?  What could cause this (unexpected weather, bear at proposed takeout, etc.)</a:t>
            </a:r>
          </a:p>
          <a:p>
            <a:pPr lvl="1"/>
            <a:r>
              <a:rPr lang="en-US" sz="2800" dirty="0"/>
              <a:t>Imagine that the easy parts of your plan went fine, but the challenging parts were a mixed bag.  What happens to the rest of your plan if you miss a key crossing at slack tide?</a:t>
            </a:r>
          </a:p>
          <a:p>
            <a:pPr lvl="1"/>
            <a:r>
              <a:rPr lang="en-US" sz="2800" dirty="0"/>
              <a:t>Pre-Mortems help you spot weaknesses in your plan, and expose unknowns</a:t>
            </a:r>
          </a:p>
          <a:p>
            <a:r>
              <a:rPr lang="en-US" sz="3200" dirty="0"/>
              <a:t>Prediction, Experience, and Reflection accelerate the process of recognizing key patterns</a:t>
            </a:r>
          </a:p>
          <a:p>
            <a:r>
              <a:rPr lang="en-US" sz="3200" dirty="0"/>
              <a:t>Read and discuss with others lessons from “Deep Trouble” books</a:t>
            </a:r>
          </a:p>
          <a:p>
            <a:pPr lvl="1"/>
            <a:r>
              <a:rPr lang="en-US" sz="2800" dirty="0"/>
              <a:t>See also the “OODA Loop” – Observe, Orient, Decide, Act</a:t>
            </a:r>
          </a:p>
        </p:txBody>
      </p:sp>
    </p:spTree>
    <p:extLst>
      <p:ext uri="{BB962C8B-B14F-4D97-AF65-F5344CB8AC3E}">
        <p14:creationId xmlns:p14="http://schemas.microsoft.com/office/powerpoint/2010/main" val="4749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89017-9555-46B4-A22D-FF25F6DDCE5C}"/>
              </a:ext>
            </a:extLst>
          </p:cNvPr>
          <p:cNvSpPr>
            <a:spLocks noGrp="1"/>
          </p:cNvSpPr>
          <p:nvPr>
            <p:ph type="title"/>
          </p:nvPr>
        </p:nvSpPr>
        <p:spPr>
          <a:xfrm>
            <a:off x="838200" y="365126"/>
            <a:ext cx="10515600" cy="741780"/>
          </a:xfrm>
        </p:spPr>
        <p:txBody>
          <a:bodyPr>
            <a:normAutofit/>
          </a:bodyPr>
          <a:lstStyle/>
          <a:p>
            <a:r>
              <a:rPr lang="en-US" sz="3600" dirty="0"/>
              <a:t>Getting honest feedback – watch out for peer pressure</a:t>
            </a:r>
          </a:p>
        </p:txBody>
      </p:sp>
      <p:sp>
        <p:nvSpPr>
          <p:cNvPr id="3" name="Content Placeholder 2">
            <a:extLst>
              <a:ext uri="{FF2B5EF4-FFF2-40B4-BE49-F238E27FC236}">
                <a16:creationId xmlns:a16="http://schemas.microsoft.com/office/drawing/2014/main" id="{E8CFA54E-6D78-43B1-BEA5-F9B57EEC0896}"/>
              </a:ext>
            </a:extLst>
          </p:cNvPr>
          <p:cNvSpPr>
            <a:spLocks noGrp="1"/>
          </p:cNvSpPr>
          <p:nvPr>
            <p:ph idx="1"/>
          </p:nvPr>
        </p:nvSpPr>
        <p:spPr>
          <a:xfrm>
            <a:off x="838200" y="1267326"/>
            <a:ext cx="10515600" cy="5225548"/>
          </a:xfrm>
        </p:spPr>
        <p:txBody>
          <a:bodyPr/>
          <a:lstStyle/>
          <a:p>
            <a:r>
              <a:rPr lang="en-US" dirty="0"/>
              <a:t>Everyone assesses risk on their own.  But you also need to understand the group perception of risk:</a:t>
            </a:r>
          </a:p>
          <a:p>
            <a:pPr lvl="1"/>
            <a:r>
              <a:rPr lang="en-US" dirty="0"/>
              <a:t>Everyone on the trip must support the group’s plan.  An apprehensive or nervous paddler is not only unhappy, they are tense and in a potentially dangerous state</a:t>
            </a:r>
          </a:p>
          <a:p>
            <a:r>
              <a:rPr lang="en-US" dirty="0"/>
              <a:t>When discussing risk as a group, people may hide their true feelings out of fear of what others think or of being responsible for a “no/no-go” decision that denies others a “fun” day of paddling.</a:t>
            </a:r>
          </a:p>
          <a:p>
            <a:r>
              <a:rPr lang="en-US" dirty="0"/>
              <a:t>Getting honest feedback without peer pressure</a:t>
            </a:r>
          </a:p>
          <a:p>
            <a:pPr lvl="1"/>
            <a:r>
              <a:rPr lang="en-US" dirty="0"/>
              <a:t>Talk to people individually in private</a:t>
            </a:r>
          </a:p>
          <a:p>
            <a:pPr lvl="1"/>
            <a:r>
              <a:rPr lang="en-US" dirty="0"/>
              <a:t>Everyone in line with hand behind their back and eyes closed.   Show happiness/comfort to leader via number of fingers or thumbs up or down</a:t>
            </a:r>
          </a:p>
          <a:p>
            <a:pPr lvl="2"/>
            <a:r>
              <a:rPr lang="en-US" dirty="0"/>
              <a:t>Eyes closed only also works on the water</a:t>
            </a:r>
          </a:p>
        </p:txBody>
      </p:sp>
    </p:spTree>
    <p:extLst>
      <p:ext uri="{BB962C8B-B14F-4D97-AF65-F5344CB8AC3E}">
        <p14:creationId xmlns:p14="http://schemas.microsoft.com/office/powerpoint/2010/main" val="33747495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siren call of heuristics</a:t>
            </a:r>
          </a:p>
        </p:txBody>
      </p:sp>
      <p:sp>
        <p:nvSpPr>
          <p:cNvPr id="3" name="Content Placeholder 2"/>
          <p:cNvSpPr>
            <a:spLocks noGrp="1"/>
          </p:cNvSpPr>
          <p:nvPr>
            <p:ph idx="1"/>
          </p:nvPr>
        </p:nvSpPr>
        <p:spPr>
          <a:xfrm>
            <a:off x="256674" y="1572126"/>
            <a:ext cx="11357810" cy="5301915"/>
          </a:xfrm>
        </p:spPr>
        <p:txBody>
          <a:bodyPr>
            <a:normAutofit fontScale="92500"/>
          </a:bodyPr>
          <a:lstStyle/>
          <a:p>
            <a:r>
              <a:rPr lang="en-US" dirty="0"/>
              <a:t>Don’t take boats off of cars until the group has honestly assessed the conditions (anonymous votes recommended)</a:t>
            </a:r>
          </a:p>
          <a:p>
            <a:r>
              <a:rPr lang="en-US" dirty="0"/>
              <a:t>Come with a Plan B (and maybe C)</a:t>
            </a:r>
          </a:p>
          <a:p>
            <a:r>
              <a:rPr lang="en-US" dirty="0"/>
              <a:t>Reassess frequently throughout the trip.  Be honest with yourself</a:t>
            </a:r>
          </a:p>
          <a:p>
            <a:r>
              <a:rPr lang="en-US" dirty="0"/>
              <a:t>Make reassessment a shared responsibility of the entire group.  Again, anonymous votes (or simply exaggerating the silent vote) might be a way to allow people who are out of their depth but afraid to say so to bring some sense into the group).</a:t>
            </a:r>
          </a:p>
          <a:p>
            <a:pPr lvl="1"/>
            <a:r>
              <a:rPr lang="en-US" dirty="0"/>
              <a:t>Pay attention to the other paddlers – who is beginning to look/act differently?</a:t>
            </a:r>
          </a:p>
          <a:p>
            <a:r>
              <a:rPr lang="en-US" dirty="0"/>
              <a:t>Act early (don’t decide to pull the plug when in the middle of a 40kt headwind!)</a:t>
            </a:r>
          </a:p>
          <a:p>
            <a:r>
              <a:rPr lang="en-US" dirty="0"/>
              <a:t>Trust your gut:  it’s OK to say “no”</a:t>
            </a:r>
          </a:p>
          <a:p>
            <a:r>
              <a:rPr lang="en-US" dirty="0"/>
              <a:t>Paul </a:t>
            </a:r>
            <a:r>
              <a:rPr lang="en-US" dirty="0" err="1"/>
              <a:t>Kuthe</a:t>
            </a:r>
            <a:r>
              <a:rPr lang="en-US" dirty="0"/>
              <a:t>:  “Some of my best days paddling have been on the beach”</a:t>
            </a:r>
          </a:p>
        </p:txBody>
      </p:sp>
    </p:spTree>
    <p:extLst>
      <p:ext uri="{BB962C8B-B14F-4D97-AF65-F5344CB8AC3E}">
        <p14:creationId xmlns:p14="http://schemas.microsoft.com/office/powerpoint/2010/main" val="28195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D916-0227-4486-A4D1-8DBA3D7B11B5}"/>
              </a:ext>
            </a:extLst>
          </p:cNvPr>
          <p:cNvSpPr>
            <a:spLocks noGrp="1"/>
          </p:cNvSpPr>
          <p:nvPr>
            <p:ph type="title"/>
          </p:nvPr>
        </p:nvSpPr>
        <p:spPr/>
        <p:txBody>
          <a:bodyPr/>
          <a:lstStyle/>
          <a:p>
            <a:r>
              <a:rPr lang="en-US" dirty="0"/>
              <a:t>Pattern Recognition Exercise</a:t>
            </a:r>
          </a:p>
        </p:txBody>
      </p:sp>
      <p:pic>
        <p:nvPicPr>
          <p:cNvPr id="5" name="Content Placeholder 4">
            <a:extLst>
              <a:ext uri="{FF2B5EF4-FFF2-40B4-BE49-F238E27FC236}">
                <a16:creationId xmlns:a16="http://schemas.microsoft.com/office/drawing/2014/main" id="{FCE7898A-3E35-4546-89B4-9A40BE3FBD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5601" y="1325508"/>
            <a:ext cx="8329820" cy="5532492"/>
          </a:xfrm>
        </p:spPr>
      </p:pic>
      <p:sp>
        <p:nvSpPr>
          <p:cNvPr id="6" name="TextBox 5">
            <a:extLst>
              <a:ext uri="{FF2B5EF4-FFF2-40B4-BE49-F238E27FC236}">
                <a16:creationId xmlns:a16="http://schemas.microsoft.com/office/drawing/2014/main" id="{DB00578A-E378-4F7F-97CE-1573B5847123}"/>
              </a:ext>
            </a:extLst>
          </p:cNvPr>
          <p:cNvSpPr txBox="1"/>
          <p:nvPr/>
        </p:nvSpPr>
        <p:spPr>
          <a:xfrm>
            <a:off x="315686" y="1570945"/>
            <a:ext cx="3459915" cy="4154984"/>
          </a:xfrm>
          <a:prstGeom prst="rect">
            <a:avLst/>
          </a:prstGeom>
          <a:noFill/>
        </p:spPr>
        <p:txBody>
          <a:bodyPr wrap="square" rtlCol="0">
            <a:spAutoFit/>
          </a:bodyPr>
          <a:lstStyle/>
          <a:p>
            <a:r>
              <a:rPr lang="en-US" sz="2400" dirty="0"/>
              <a:t>St. Helens public boat ramp</a:t>
            </a:r>
            <a:br>
              <a:rPr lang="en-US" sz="2400" dirty="0"/>
            </a:br>
            <a:r>
              <a:rPr lang="en-US" dirty="0"/>
              <a:t>You are returning from a long day’s paddle.   Where along the dock do you tell people to get out (it’s about 2-3 feet from the water surface to the walkway on the ramp)?</a:t>
            </a:r>
          </a:p>
          <a:p>
            <a:endParaRPr lang="en-US" dirty="0"/>
          </a:p>
          <a:p>
            <a:r>
              <a:rPr lang="en-US" dirty="0"/>
              <a:t>Why?</a:t>
            </a:r>
          </a:p>
          <a:p>
            <a:endParaRPr lang="en-US" dirty="0"/>
          </a:p>
          <a:p>
            <a:r>
              <a:rPr lang="en-US" dirty="0"/>
              <a:t>Where should they not get out?</a:t>
            </a:r>
          </a:p>
          <a:p>
            <a:endParaRPr lang="en-US" dirty="0"/>
          </a:p>
          <a:p>
            <a:r>
              <a:rPr lang="en-US" dirty="0"/>
              <a:t>Why?</a:t>
            </a:r>
          </a:p>
        </p:txBody>
      </p:sp>
    </p:spTree>
    <p:extLst>
      <p:ext uri="{BB962C8B-B14F-4D97-AF65-F5344CB8AC3E}">
        <p14:creationId xmlns:p14="http://schemas.microsoft.com/office/powerpoint/2010/main" val="2216432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5079</TotalTime>
  <Words>21753</Words>
  <Application>Microsoft Office PowerPoint</Application>
  <PresentationFormat>Widescreen</PresentationFormat>
  <Paragraphs>2146</Paragraphs>
  <Slides>202</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202</vt:i4>
      </vt:variant>
    </vt:vector>
  </HeadingPairs>
  <TitlesOfParts>
    <vt:vector size="210" baseType="lpstr">
      <vt:lpstr>Arial</vt:lpstr>
      <vt:lpstr>Calibri</vt:lpstr>
      <vt:lpstr>Calibri Light</vt:lpstr>
      <vt:lpstr>Times New Roman</vt:lpstr>
      <vt:lpstr>Verdana</vt:lpstr>
      <vt:lpstr>Wingdings</vt:lpstr>
      <vt:lpstr>Office Theme</vt:lpstr>
      <vt:lpstr>Chart</vt:lpstr>
      <vt:lpstr>A lot of information…but don’t freak out</vt:lpstr>
      <vt:lpstr>Paddler Development Workshop Planning and Participating in Paddling Trips</vt:lpstr>
      <vt:lpstr>About the Authors </vt:lpstr>
      <vt:lpstr>Please Introduce Yourself</vt:lpstr>
      <vt:lpstr>Agenda</vt:lpstr>
      <vt:lpstr>Class Goals</vt:lpstr>
      <vt:lpstr>PowerPoint Presentation</vt:lpstr>
      <vt:lpstr>Our Goals as Paddlers</vt:lpstr>
      <vt:lpstr>Paddler Responsibilities  </vt:lpstr>
      <vt:lpstr>Paddler Responsibilities  </vt:lpstr>
      <vt:lpstr>What if something goes horribly wrong?</vt:lpstr>
      <vt:lpstr>Resources</vt:lpstr>
      <vt:lpstr>Agenda</vt:lpstr>
      <vt:lpstr>OOPS in the Land of Liability</vt:lpstr>
      <vt:lpstr>The Rules for OOPS Trips</vt:lpstr>
      <vt:lpstr>Running a Personal Trip</vt:lpstr>
      <vt:lpstr>Running an OOPS Trip</vt:lpstr>
      <vt:lpstr>Information you will need to Submit an OOPS trip</vt:lpstr>
      <vt:lpstr>Submitting your Trip</vt:lpstr>
      <vt:lpstr>When submitting an OOPS trip</vt:lpstr>
      <vt:lpstr>The pre-trip interview</vt:lpstr>
      <vt:lpstr>Sample participant questions</vt:lpstr>
      <vt:lpstr>Exercise: the pre-trip interview</vt:lpstr>
      <vt:lpstr>Mandatory Organizer Tasks the Day of Every OOPS Trip</vt:lpstr>
      <vt:lpstr>Another way to remember what to cover before you get on the water (personal trips)</vt:lpstr>
      <vt:lpstr>After your paddle returns to the take-out</vt:lpstr>
      <vt:lpstr>Preparing to submit a Post-Trip Report</vt:lpstr>
      <vt:lpstr>Writing the Trip Summary</vt:lpstr>
      <vt:lpstr>Submitting your Post-Trip Report</vt:lpstr>
      <vt:lpstr>Life in America: the Land of Litigation*</vt:lpstr>
      <vt:lpstr>Thriving in the Land of Litigation*</vt:lpstr>
      <vt:lpstr>Common Problems and Staying Safe</vt:lpstr>
      <vt:lpstr>ACTIVITY POLICY QUIZ: Part 1</vt:lpstr>
      <vt:lpstr>ACTIVITY POLICY QUIZ: Part 2</vt:lpstr>
      <vt:lpstr>Bottom Line</vt:lpstr>
      <vt:lpstr>Agenda</vt:lpstr>
      <vt:lpstr>When planning a trip, what are the most important considerations?</vt:lpstr>
      <vt:lpstr>PowerPoint Presentation</vt:lpstr>
      <vt:lpstr>Recommended Skills per level</vt:lpstr>
      <vt:lpstr>Exercise</vt:lpstr>
      <vt:lpstr>Paddles where special care is needed</vt:lpstr>
      <vt:lpstr>Paddling from Safe Haven to Safe Haven</vt:lpstr>
      <vt:lpstr>Rate this trip:  Wind river </vt:lpstr>
      <vt:lpstr>Rate this trip:  Wind river </vt:lpstr>
      <vt:lpstr>Rate the trip: Deception Pass</vt:lpstr>
      <vt:lpstr>Bottom Line</vt:lpstr>
      <vt:lpstr>Agenda</vt:lpstr>
      <vt:lpstr>Conditions</vt:lpstr>
      <vt:lpstr>Weather – NOAA, Wunderground, Sailflow, darksky, Windy, VHF Radio</vt:lpstr>
      <vt:lpstr>Wind Waves</vt:lpstr>
      <vt:lpstr>Managing a group in the wind</vt:lpstr>
      <vt:lpstr>Wind and Weather</vt:lpstr>
      <vt:lpstr>River Conditions – NOAA, River Reports, VHF Radio, USGS</vt:lpstr>
      <vt:lpstr>River Conditions cont.</vt:lpstr>
      <vt:lpstr>Water Temperature – River Reports</vt:lpstr>
      <vt:lpstr>Golden Rules of Cold Water Safety</vt:lpstr>
      <vt:lpstr>Proper Immersion Wear – Dress for Water</vt:lpstr>
      <vt:lpstr>River Conditions</vt:lpstr>
      <vt:lpstr>Tidal Factors – Height and Currents – NOAA, Tidespy, Protides, Deepzoom</vt:lpstr>
      <vt:lpstr>Tidal Currents - Rule of thirds  (50/90 rule)</vt:lpstr>
      <vt:lpstr>Estimating Tides: The rule of 12ths</vt:lpstr>
      <vt:lpstr>Crossings in current discussion - Clatsop Spit to Sand Island</vt:lpstr>
      <vt:lpstr>Tides and Currents</vt:lpstr>
      <vt:lpstr>Estimating tides:</vt:lpstr>
      <vt:lpstr>Using the rule of 12ths to estimate “turn-around” time</vt:lpstr>
      <vt:lpstr>Swell &amp; Surf – NOAA, Magicseaweed, VHF Radio</vt:lpstr>
      <vt:lpstr>Swell &amp; Surf – NOAA, Magicseaweed, VHF Radio</vt:lpstr>
      <vt:lpstr>Guessing the size of breaking waves</vt:lpstr>
      <vt:lpstr>Swell and Surf</vt:lpstr>
      <vt:lpstr>Managing a Group in Boomers/Rock Gardens</vt:lpstr>
      <vt:lpstr>Managing a group in the Surf Zone</vt:lpstr>
      <vt:lpstr>Conditions and Trip planning (OOPS or personal)</vt:lpstr>
      <vt:lpstr>Conditions and Trip planning (OOPS or personal)</vt:lpstr>
      <vt:lpstr>Bottom Line</vt:lpstr>
      <vt:lpstr>Agenda</vt:lpstr>
      <vt:lpstr>Safety: general principles</vt:lpstr>
      <vt:lpstr>But First, for everyone’s peace of mind</vt:lpstr>
      <vt:lpstr>Risk Assessment: Keep it simple</vt:lpstr>
      <vt:lpstr>Example:  Risk Management Triangle</vt:lpstr>
      <vt:lpstr>Example: The BBB Risk Assessment Bulls-eye</vt:lpstr>
      <vt:lpstr>Risk Analysis: The BBB Check list</vt:lpstr>
      <vt:lpstr>Example:  “Mother Principle” Risk Assessment</vt:lpstr>
      <vt:lpstr>Some Hazards you are likely to face locally</vt:lpstr>
      <vt:lpstr>Exercise</vt:lpstr>
      <vt:lpstr>Your brain on the outdoors</vt:lpstr>
      <vt:lpstr>Rules-of-Thumb – domain-specific heuristics</vt:lpstr>
      <vt:lpstr>Heuristic Traps</vt:lpstr>
      <vt:lpstr>Decision-Making Traps with Big Consequences </vt:lpstr>
      <vt:lpstr>Decision-Making Traps with Big Consequences </vt:lpstr>
      <vt:lpstr>A different type of trap:  Risk Creep</vt:lpstr>
      <vt:lpstr>Exercise </vt:lpstr>
      <vt:lpstr>Avoiding Decision-Making Traps 1</vt:lpstr>
      <vt:lpstr>Avoiding Decision-Making Traps 2</vt:lpstr>
      <vt:lpstr>Recognition-primed decision-making</vt:lpstr>
      <vt:lpstr>Avoiding Decision-Making Traps 3</vt:lpstr>
      <vt:lpstr>Avoiding Decision-Making Traps 4</vt:lpstr>
      <vt:lpstr>Getting honest feedback – watch out for peer pressure</vt:lpstr>
      <vt:lpstr>Managing the siren call of heuristics</vt:lpstr>
      <vt:lpstr>Pattern Recognition Exercise</vt:lpstr>
      <vt:lpstr>What’s a Wing Dam?</vt:lpstr>
      <vt:lpstr>Pattern Recognition Exercises</vt:lpstr>
      <vt:lpstr>Pattern Recognition Exercise</vt:lpstr>
      <vt:lpstr>Remember</vt:lpstr>
      <vt:lpstr>Some things to consider when paddling in the Portland Area</vt:lpstr>
      <vt:lpstr>Bottom Line</vt:lpstr>
      <vt:lpstr>Agenda</vt:lpstr>
      <vt:lpstr>The most Common Medical Issues</vt:lpstr>
      <vt:lpstr>Medical Emergencies</vt:lpstr>
      <vt:lpstr>The “Most Likely” Medical Emergencies</vt:lpstr>
      <vt:lpstr>For All Medical Issues</vt:lpstr>
      <vt:lpstr>For All Medical Issues cont.</vt:lpstr>
      <vt:lpstr>Disclaimer</vt:lpstr>
      <vt:lpstr>Patient Assessment 1</vt:lpstr>
      <vt:lpstr>Patient Assessment 2</vt:lpstr>
      <vt:lpstr>Patient Assessment 3</vt:lpstr>
      <vt:lpstr>More quick assessments</vt:lpstr>
      <vt:lpstr>Pop Quiz</vt:lpstr>
      <vt:lpstr>Heat Challenges (Hypothermia &amp; Overheating) </vt:lpstr>
      <vt:lpstr>Cold Challenge (Hypothermia) </vt:lpstr>
      <vt:lpstr>Hypothermia - Treatment</vt:lpstr>
      <vt:lpstr>Hypothermia in the field</vt:lpstr>
      <vt:lpstr>Heat Challenge (Overheating) </vt:lpstr>
      <vt:lpstr>Heat Issues Signs and Symptoms</vt:lpstr>
      <vt:lpstr>Other Medical Emergencies</vt:lpstr>
      <vt:lpstr>Exercise</vt:lpstr>
      <vt:lpstr>Bottom Line</vt:lpstr>
      <vt:lpstr>Agenda</vt:lpstr>
      <vt:lpstr>What makes a good trip Organizer?</vt:lpstr>
      <vt:lpstr>Groups that work</vt:lpstr>
      <vt:lpstr>Forming a Group on the Land</vt:lpstr>
      <vt:lpstr>Forming a Group on the Water</vt:lpstr>
      <vt:lpstr>Assessing Participants on the Water</vt:lpstr>
      <vt:lpstr>The Group Underway</vt:lpstr>
      <vt:lpstr>Helping keep things together</vt:lpstr>
      <vt:lpstr>Spotting Paddlers who are in Trouble</vt:lpstr>
      <vt:lpstr>Dealing with Paddlers who are in Trouble </vt:lpstr>
      <vt:lpstr>Exercise</vt:lpstr>
      <vt:lpstr>The Positive Leader/Paddler</vt:lpstr>
      <vt:lpstr>C.L.A.P</vt:lpstr>
      <vt:lpstr>Some Group Management Ideas</vt:lpstr>
      <vt:lpstr>Management Challenges – The Turtle</vt:lpstr>
      <vt:lpstr>Management Challenges – The Turtle cont.</vt:lpstr>
      <vt:lpstr>Management Challenges – The Rabbit</vt:lpstr>
      <vt:lpstr>Management Challenges – The Rabbit cont.</vt:lpstr>
      <vt:lpstr>Management Challenges – The Butterfly- Collector / Birder / Photographer</vt:lpstr>
      <vt:lpstr>Management Challenges – The Butterfly- Collector / Birder / Photographer</vt:lpstr>
      <vt:lpstr>Management Challenge – the Storyteller / Life of the Party</vt:lpstr>
      <vt:lpstr>Management Challenges – The Paddler Who Has to Leave “Early”</vt:lpstr>
      <vt:lpstr>Scenario 1</vt:lpstr>
      <vt:lpstr>Cascade Head</vt:lpstr>
      <vt:lpstr>Scenario 2</vt:lpstr>
      <vt:lpstr>Columbia River/Puget Island</vt:lpstr>
      <vt:lpstr>Columbia River/Puget Island Wing dams!  Shipping channel!  Ferry!</vt:lpstr>
      <vt:lpstr>Exercise</vt:lpstr>
      <vt:lpstr>Some “answers:”  Things that can go wrong on a trip 1</vt:lpstr>
      <vt:lpstr>Exercise “answers:” Things that can go wrong on a trip 2</vt:lpstr>
      <vt:lpstr>Some reasons why things can go wrong</vt:lpstr>
      <vt:lpstr>Incident Management</vt:lpstr>
      <vt:lpstr>Handling an Incident – S.A.F.E.R</vt:lpstr>
      <vt:lpstr>Incident Management cont.</vt:lpstr>
      <vt:lpstr>Post-Incident Management</vt:lpstr>
      <vt:lpstr>Paddles where special care is needed</vt:lpstr>
      <vt:lpstr>As the paddle ends</vt:lpstr>
      <vt:lpstr>Exercise </vt:lpstr>
      <vt:lpstr>Recommended Reading</vt:lpstr>
      <vt:lpstr>Thank you for coming!</vt:lpstr>
      <vt:lpstr>Backup</vt:lpstr>
      <vt:lpstr>Agenda</vt:lpstr>
      <vt:lpstr>What makes a good trip Organizer?</vt:lpstr>
      <vt:lpstr>What makes a good trip Organizer?</vt:lpstr>
      <vt:lpstr>Leadership in the military</vt:lpstr>
      <vt:lpstr>What makes a good leader?  The Trip Organizer Rubric: part 1</vt:lpstr>
      <vt:lpstr>What makes a good leader?  The Trip Organizer Rubric: part 2</vt:lpstr>
      <vt:lpstr>Concepts of Trip Leadership 1</vt:lpstr>
      <vt:lpstr>Concepts of Trip Leadership 2</vt:lpstr>
      <vt:lpstr>Concepts of Trip Leadership 3</vt:lpstr>
      <vt:lpstr>Concepts of Trip Leadership 4</vt:lpstr>
      <vt:lpstr>Concepts of Trip Leadership 5</vt:lpstr>
      <vt:lpstr>Concepts of Trip Leadership 6</vt:lpstr>
      <vt:lpstr>A good leader always has</vt:lpstr>
      <vt:lpstr>Your Basic Toolset</vt:lpstr>
      <vt:lpstr>Medical Backup</vt:lpstr>
      <vt:lpstr>Cuts, bruises, strains, breaks</vt:lpstr>
      <vt:lpstr>Cold Water Safety</vt:lpstr>
      <vt:lpstr>A properly Fastened Life Jacket</vt:lpstr>
      <vt:lpstr>Surviving Cold Water (water under 77 degrees)</vt:lpstr>
      <vt:lpstr>Why Cold Water is Dangerous </vt:lpstr>
      <vt:lpstr>Why Cold Water is Dangerous </vt:lpstr>
      <vt:lpstr>Why Cold Water is Dangerous </vt:lpstr>
      <vt:lpstr>Why Cold Water is Dangerous </vt:lpstr>
      <vt:lpstr>Why Cold Water is Dangerous </vt:lpstr>
      <vt:lpstr>Why Cold Water is Dangerous </vt:lpstr>
      <vt:lpstr>Golden Rules of Cold Water Safety</vt:lpstr>
      <vt:lpstr>Drowning</vt:lpstr>
      <vt:lpstr>Drowning </vt:lpstr>
      <vt:lpstr>Drowning</vt:lpstr>
      <vt:lpstr>Heat Issues – Hyponatremia </vt:lpstr>
      <vt:lpstr>Diabetic Reaction</vt:lpstr>
      <vt:lpstr>Heart Issue</vt:lpstr>
      <vt:lpstr>Stroke</vt:lpstr>
      <vt:lpstr>Anaphylaxis</vt:lpstr>
      <vt:lpstr>Sea Sickness/Nausea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Elf</dc:creator>
  <cp:keywords>CTPClassification=CTP_NT</cp:keywords>
  <cp:lastModifiedBy>Charles Congdon</cp:lastModifiedBy>
  <cp:revision>239</cp:revision>
  <dcterms:created xsi:type="dcterms:W3CDTF">2016-11-30T05:10:39Z</dcterms:created>
  <dcterms:modified xsi:type="dcterms:W3CDTF">2021-12-02T14:58:55Z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b111f310-5a08-4d64-9ef9-9a3687ba81c1</vt:lpwstr>
  </property>
  <property fmtid="{D5CDD505-2E9C-101B-9397-08002B2CF9AE}" pid="3" name="CTP_TimeStamp">
    <vt:lpwstr>2018-01-22 05:05:56Z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